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sldIdLst>
    <p:sldId id="351" r:id="rId3"/>
    <p:sldId id="352" r:id="rId4"/>
    <p:sldId id="401" r:id="rId5"/>
    <p:sldId id="363" r:id="rId6"/>
    <p:sldId id="404" r:id="rId7"/>
    <p:sldId id="402" r:id="rId8"/>
    <p:sldId id="399" r:id="rId9"/>
    <p:sldId id="383" r:id="rId10"/>
    <p:sldId id="403" r:id="rId11"/>
    <p:sldId id="384" r:id="rId12"/>
    <p:sldId id="392" r:id="rId13"/>
    <p:sldId id="385" r:id="rId14"/>
    <p:sldId id="405" r:id="rId15"/>
    <p:sldId id="406" r:id="rId16"/>
    <p:sldId id="407" r:id="rId17"/>
    <p:sldId id="408" r:id="rId18"/>
    <p:sldId id="394" r:id="rId19"/>
    <p:sldId id="395" r:id="rId20"/>
    <p:sldId id="396" r:id="rId21"/>
    <p:sldId id="398" r:id="rId22"/>
    <p:sldId id="336" r:id="rId23"/>
    <p:sldId id="341" r:id="rId24"/>
    <p:sldId id="342" r:id="rId25"/>
    <p:sldId id="409" r:id="rId26"/>
    <p:sldId id="410" r:id="rId27"/>
    <p:sldId id="411" r:id="rId28"/>
    <p:sldId id="391" r:id="rId29"/>
    <p:sldId id="27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CCFF"/>
    <a:srgbClr val="FEF0CE"/>
    <a:srgbClr val="008EFF"/>
    <a:srgbClr val="00AAFF"/>
    <a:srgbClr val="00A9FF"/>
    <a:srgbClr val="00BBFF"/>
    <a:srgbClr val="00BBF7"/>
    <a:srgbClr val="00BBFE"/>
    <a:srgbClr val="00A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18" autoAdjust="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C57B8-5DEC-4291-AEE6-7D108121CC79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E36C6-CCF1-41E8-ACAA-00F57FA595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42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920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00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213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398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1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82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83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37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20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47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E36C6-CCF1-41E8-ACAA-00F57FA595A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4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3" descr="e转诊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940" y="366395"/>
            <a:ext cx="430530" cy="42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10482580" y="366395"/>
            <a:ext cx="78803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</a:t>
            </a:r>
          </a:p>
        </p:txBody>
      </p:sp>
      <p:cxnSp>
        <p:nvCxnSpPr>
          <p:cNvPr id="9" name="直接连接符 8"/>
          <p:cNvCxnSpPr>
            <a:stCxn id="7" idx="3"/>
          </p:cNvCxnSpPr>
          <p:nvPr userDrawn="1"/>
        </p:nvCxnSpPr>
        <p:spPr>
          <a:xfrm>
            <a:off x="11270615" y="575310"/>
            <a:ext cx="901700" cy="0"/>
          </a:xfrm>
          <a:prstGeom prst="line">
            <a:avLst/>
          </a:prstGeom>
          <a:ln w="41275">
            <a:solidFill>
              <a:srgbClr val="00A7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A5A24-DEB4-4A9C-BFF1-C38101C2191E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D48C2-610E-4112-8A02-C66FCA9191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4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3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ipic_10361578_20160317122258130000"/>
          <p:cNvPicPr>
            <a:picLocks noChangeAspect="1"/>
          </p:cNvPicPr>
          <p:nvPr/>
        </p:nvPicPr>
        <p:blipFill>
          <a:blip r:embed="rId2"/>
          <a:srcRect b="28084"/>
          <a:stretch>
            <a:fillRect/>
          </a:stretch>
        </p:blipFill>
        <p:spPr>
          <a:xfrm>
            <a:off x="635" y="1437640"/>
            <a:ext cx="6810375" cy="326834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591935" y="1437640"/>
            <a:ext cx="5600065" cy="31851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251339" y="5778366"/>
            <a:ext cx="3478379" cy="454843"/>
            <a:chOff x="4211960" y="4423420"/>
            <a:chExt cx="3509342" cy="454843"/>
          </a:xfrm>
        </p:grpSpPr>
        <p:sp>
          <p:nvSpPr>
            <p:cNvPr id="10" name="TextBox 8"/>
            <p:cNvSpPr txBox="1"/>
            <p:nvPr/>
          </p:nvSpPr>
          <p:spPr>
            <a:xfrm>
              <a:off x="4283968" y="4452056"/>
              <a:ext cx="2786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西安良方企业信息咨询有限公司</a:t>
              </a: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4325936" y="4678208"/>
              <a:ext cx="33953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700" kern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LIANGFANG INFORMATION CONSULTATION CO.,LTD</a:t>
              </a:r>
              <a:endParaRPr lang="zh-CN" altLang="en-US" sz="700" kern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4211960" y="4423420"/>
              <a:ext cx="0" cy="4525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平行四边形 2"/>
          <p:cNvSpPr/>
          <p:nvPr/>
        </p:nvSpPr>
        <p:spPr>
          <a:xfrm>
            <a:off x="4797669" y="1437653"/>
            <a:ext cx="1946031" cy="3184972"/>
          </a:xfrm>
          <a:prstGeom prst="parallelogram">
            <a:avLst>
              <a:gd name="adj" fmla="val 81396"/>
            </a:avLst>
          </a:prstGeom>
          <a:solidFill>
            <a:srgbClr val="3BCC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6200000">
            <a:off x="4342322" y="2221245"/>
            <a:ext cx="3184974" cy="161778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38941" y="3071812"/>
            <a:ext cx="400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转诊产品简介</a:t>
            </a:r>
          </a:p>
        </p:txBody>
      </p:sp>
      <p:pic>
        <p:nvPicPr>
          <p:cNvPr id="2" name="图片 1" descr="我手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15" y="1872615"/>
            <a:ext cx="2750185" cy="2750185"/>
          </a:xfrm>
          <a:prstGeom prst="rect">
            <a:avLst/>
          </a:prstGeom>
        </p:spPr>
      </p:pic>
      <p:pic>
        <p:nvPicPr>
          <p:cNvPr id="7" name="图片 6" descr="良方logo"/>
          <p:cNvPicPr>
            <a:picLocks noChangeAspect="1"/>
          </p:cNvPicPr>
          <p:nvPr/>
        </p:nvPicPr>
        <p:blipFill>
          <a:blip r:embed="rId4"/>
          <a:srcRect l="69674"/>
          <a:stretch>
            <a:fillRect/>
          </a:stretch>
        </p:blipFill>
        <p:spPr>
          <a:xfrm>
            <a:off x="7269480" y="5648960"/>
            <a:ext cx="840105" cy="8261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5" y="4623435"/>
            <a:ext cx="12191365" cy="173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40020" y="3392170"/>
            <a:ext cx="17119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扫码注册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转诊操作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名医讲堂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关于积分</a:t>
            </a:r>
          </a:p>
        </p:txBody>
      </p:sp>
      <p:pic>
        <p:nvPicPr>
          <p:cNvPr id="6" name="Picture 2" descr="C:\Users\Administrator\Desktop\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9719" y="1174917"/>
            <a:ext cx="6532563" cy="177323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5059832" y="1624082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5400" b="1" kern="0" dirty="0" smtClean="0">
                <a:solidFill>
                  <a:srgbClr val="005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操作指南</a:t>
            </a:r>
            <a:endParaRPr lang="zh-CN" altLang="en-US" sz="5400" b="1" kern="0" dirty="0">
              <a:solidFill>
                <a:srgbClr val="0051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31060" y="6020437"/>
            <a:ext cx="1199515" cy="382506"/>
            <a:chOff x="7561662" y="2406322"/>
            <a:chExt cx="2358346" cy="508445"/>
          </a:xfrm>
        </p:grpSpPr>
        <p:sp>
          <p:nvSpPr>
            <p:cNvPr id="36" name="圆角矩形 35"/>
            <p:cNvSpPr/>
            <p:nvPr/>
          </p:nvSpPr>
          <p:spPr>
            <a:xfrm>
              <a:off x="7561662" y="2406322"/>
              <a:ext cx="2320892" cy="486185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657729" y="2464745"/>
              <a:ext cx="2262279" cy="450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扫码注册</a:t>
              </a:r>
            </a:p>
          </p:txBody>
        </p:sp>
      </p:grpSp>
      <p:sp>
        <p:nvSpPr>
          <p:cNvPr id="38" name="正五边形 37"/>
          <p:cNvSpPr/>
          <p:nvPr/>
        </p:nvSpPr>
        <p:spPr>
          <a:xfrm>
            <a:off x="1506208" y="599259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420269" y="5767712"/>
            <a:ext cx="1961658" cy="871878"/>
            <a:chOff x="7214981" y="2193957"/>
            <a:chExt cx="3524829" cy="986908"/>
          </a:xfrm>
        </p:grpSpPr>
        <p:sp>
          <p:nvSpPr>
            <p:cNvPr id="40" name="圆角矩形 39"/>
            <p:cNvSpPr/>
            <p:nvPr/>
          </p:nvSpPr>
          <p:spPr>
            <a:xfrm>
              <a:off x="7214981" y="2193957"/>
              <a:ext cx="3524829" cy="98690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357531" y="2240232"/>
              <a:ext cx="3239726" cy="940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输入手机号、验证码、设置密码，提交注册</a:t>
              </a:r>
            </a:p>
          </p:txBody>
        </p:sp>
      </p:grpSp>
      <p:sp>
        <p:nvSpPr>
          <p:cNvPr id="42" name="正五边形 41"/>
          <p:cNvSpPr/>
          <p:nvPr/>
        </p:nvSpPr>
        <p:spPr>
          <a:xfrm>
            <a:off x="4886814" y="5987319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9048463" y="5809425"/>
            <a:ext cx="1770215" cy="720331"/>
            <a:chOff x="7561664" y="2406321"/>
            <a:chExt cx="3480489" cy="957497"/>
          </a:xfrm>
        </p:grpSpPr>
        <p:sp>
          <p:nvSpPr>
            <p:cNvPr id="48" name="圆角矩形 47"/>
            <p:cNvSpPr/>
            <p:nvPr/>
          </p:nvSpPr>
          <p:spPr>
            <a:xfrm>
              <a:off x="7561664" y="2406321"/>
              <a:ext cx="2976802" cy="95749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932043" y="2503848"/>
              <a:ext cx="3110110" cy="77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点击下载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转诊</a:t>
              </a:r>
            </a:p>
          </p:txBody>
        </p:sp>
      </p:grpSp>
      <p:sp>
        <p:nvSpPr>
          <p:cNvPr id="50" name="正五边形 49"/>
          <p:cNvSpPr/>
          <p:nvPr/>
        </p:nvSpPr>
        <p:spPr>
          <a:xfrm>
            <a:off x="8368875" y="5987319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66" y="1067419"/>
            <a:ext cx="2307475" cy="4553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00" y="1047115"/>
            <a:ext cx="2307475" cy="4553563"/>
          </a:xfrm>
          <a:prstGeom prst="rect">
            <a:avLst/>
          </a:prstGeom>
        </p:spPr>
      </p:pic>
      <p:sp>
        <p:nvSpPr>
          <p:cNvPr id="51" name="右箭头 50"/>
          <p:cNvSpPr/>
          <p:nvPr/>
        </p:nvSpPr>
        <p:spPr>
          <a:xfrm>
            <a:off x="4183493" y="3220284"/>
            <a:ext cx="550593" cy="2012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>
            <a:off x="7661427" y="3220284"/>
            <a:ext cx="550593" cy="2012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523365" y="853440"/>
            <a:ext cx="106299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562100" y="5162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扫码注册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9880" y="2041823"/>
            <a:ext cx="3134770" cy="2788864"/>
          </a:xfrm>
          <a:prstGeom prst="rect">
            <a:avLst/>
          </a:prstGeom>
          <a:noFill/>
          <a:ln w="28575">
            <a:solidFill>
              <a:srgbClr val="FEF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9165" y="2070299"/>
            <a:ext cx="2616200" cy="2616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08" y="1591005"/>
            <a:ext cx="2034000" cy="34733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84" y="1579281"/>
            <a:ext cx="2034000" cy="34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6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077690" y="5708987"/>
            <a:ext cx="1665515" cy="1028697"/>
            <a:chOff x="7329320" y="2029342"/>
            <a:chExt cx="3274541" cy="1367392"/>
          </a:xfrm>
        </p:grpSpPr>
        <p:sp>
          <p:nvSpPr>
            <p:cNvPr id="36" name="圆角矩形 35"/>
            <p:cNvSpPr/>
            <p:nvPr/>
          </p:nvSpPr>
          <p:spPr>
            <a:xfrm>
              <a:off x="7329320" y="2029342"/>
              <a:ext cx="3274541" cy="136739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386901" y="2157121"/>
              <a:ext cx="3212110" cy="110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转诊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，输入账号、密码点击登录</a:t>
              </a:r>
            </a:p>
          </p:txBody>
        </p:sp>
      </p:grpSp>
      <p:sp>
        <p:nvSpPr>
          <p:cNvPr id="38" name="正五边形 37"/>
          <p:cNvSpPr/>
          <p:nvPr/>
        </p:nvSpPr>
        <p:spPr>
          <a:xfrm>
            <a:off x="571014" y="5964745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42" name="正五边形 41"/>
          <p:cNvSpPr/>
          <p:nvPr/>
        </p:nvSpPr>
        <p:spPr>
          <a:xfrm>
            <a:off x="3476180" y="5923949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50" name="正五边形 49"/>
          <p:cNvSpPr/>
          <p:nvPr/>
        </p:nvSpPr>
        <p:spPr>
          <a:xfrm>
            <a:off x="6326302" y="5923911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4" y="1067419"/>
            <a:ext cx="2307475" cy="455356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46" y="1067419"/>
            <a:ext cx="2307475" cy="4553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38" y="1047115"/>
            <a:ext cx="2307475" cy="4553563"/>
          </a:xfrm>
          <a:prstGeom prst="rect">
            <a:avLst/>
          </a:prstGeom>
        </p:spPr>
      </p:pic>
      <p:sp>
        <p:nvSpPr>
          <p:cNvPr id="51" name="右箭头 50"/>
          <p:cNvSpPr/>
          <p:nvPr/>
        </p:nvSpPr>
        <p:spPr>
          <a:xfrm>
            <a:off x="2925587" y="3243573"/>
            <a:ext cx="550593" cy="2012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>
            <a:off x="5775709" y="3243572"/>
            <a:ext cx="550593" cy="2012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667749" y="853440"/>
            <a:ext cx="106299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562100" y="5162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8676977" y="3220431"/>
            <a:ext cx="550593" cy="2012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34" y="1067419"/>
            <a:ext cx="2307475" cy="455356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37" y="1607875"/>
            <a:ext cx="2060625" cy="344538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38" y="1607875"/>
            <a:ext cx="2039520" cy="345742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3" y="1607875"/>
            <a:ext cx="2046172" cy="345742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911" y="1607875"/>
            <a:ext cx="2057434" cy="3457421"/>
          </a:xfrm>
          <a:prstGeom prst="rect">
            <a:avLst/>
          </a:prstGeom>
        </p:spPr>
      </p:pic>
      <p:sp>
        <p:nvSpPr>
          <p:cNvPr id="61" name="正五边形 60"/>
          <p:cNvSpPr/>
          <p:nvPr/>
        </p:nvSpPr>
        <p:spPr>
          <a:xfrm>
            <a:off x="9218585" y="5905241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3937989" y="5675820"/>
            <a:ext cx="1665514" cy="1028697"/>
            <a:chOff x="7329320" y="2029342"/>
            <a:chExt cx="3274541" cy="1367392"/>
          </a:xfrm>
        </p:grpSpPr>
        <p:sp>
          <p:nvSpPr>
            <p:cNvPr id="63" name="圆角矩形 62"/>
            <p:cNvSpPr/>
            <p:nvPr/>
          </p:nvSpPr>
          <p:spPr>
            <a:xfrm>
              <a:off x="7329320" y="2029342"/>
              <a:ext cx="3274541" cy="136739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386901" y="2157121"/>
              <a:ext cx="3216959" cy="11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选择医生角色，此处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以“全科医生” 为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98287" y="5673098"/>
            <a:ext cx="1665514" cy="1028697"/>
            <a:chOff x="7329320" y="2029342"/>
            <a:chExt cx="3274541" cy="1367392"/>
          </a:xfrm>
        </p:grpSpPr>
        <p:sp>
          <p:nvSpPr>
            <p:cNvPr id="66" name="圆角矩形 65"/>
            <p:cNvSpPr/>
            <p:nvPr/>
          </p:nvSpPr>
          <p:spPr>
            <a:xfrm>
              <a:off x="7329320" y="2029342"/>
              <a:ext cx="3274541" cy="136739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386901" y="2157121"/>
              <a:ext cx="3216958" cy="11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输入姓名、执业地、地址信息，点击“下一步”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730605" y="5706154"/>
            <a:ext cx="1665514" cy="1028697"/>
            <a:chOff x="7329320" y="2029342"/>
            <a:chExt cx="3274541" cy="1367392"/>
          </a:xfrm>
        </p:grpSpPr>
        <p:sp>
          <p:nvSpPr>
            <p:cNvPr id="69" name="圆角矩形 68"/>
            <p:cNvSpPr/>
            <p:nvPr/>
          </p:nvSpPr>
          <p:spPr>
            <a:xfrm>
              <a:off x="7329320" y="2029342"/>
              <a:ext cx="3274541" cy="136739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386901" y="2157121"/>
              <a:ext cx="3216958" cy="11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上传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医师执业证书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照片，提交认证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390650" y="6087110"/>
            <a:ext cx="2220595" cy="4318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95450" y="6133465"/>
            <a:ext cx="1728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点击右下角 “</a:t>
            </a:r>
            <a:r>
              <a:rPr lang="zh-CN" altLang="en-US" sz="1600" b="1" dirty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正五边形 18"/>
          <p:cNvSpPr/>
          <p:nvPr/>
        </p:nvSpPr>
        <p:spPr>
          <a:xfrm>
            <a:off x="930083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348485" y="6094343"/>
            <a:ext cx="1635349" cy="4320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36988" y="6133435"/>
            <a:ext cx="1610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接诊设置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正五边形 32"/>
          <p:cNvSpPr/>
          <p:nvPr/>
        </p:nvSpPr>
        <p:spPr>
          <a:xfrm>
            <a:off x="4736854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479546" y="5902673"/>
            <a:ext cx="2259965" cy="81534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479546" y="6017955"/>
            <a:ext cx="227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可对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执业地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坐诊行程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接诊清单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进行编辑设置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正五边形 27"/>
          <p:cNvSpPr/>
          <p:nvPr/>
        </p:nvSpPr>
        <p:spPr>
          <a:xfrm>
            <a:off x="7956304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61745" y="1222375"/>
            <a:ext cx="9307830" cy="4542751"/>
            <a:chOff x="1865" y="1743"/>
            <a:chExt cx="15624" cy="7625"/>
          </a:xfrm>
        </p:grpSpPr>
        <p:sp>
          <p:nvSpPr>
            <p:cNvPr id="15" name="右箭头 14"/>
            <p:cNvSpPr/>
            <p:nvPr/>
          </p:nvSpPr>
          <p:spPr>
            <a:xfrm>
              <a:off x="6193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12238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" y="1743"/>
              <a:ext cx="3864" cy="76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" y="1743"/>
              <a:ext cx="3864" cy="76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5" y="1743"/>
              <a:ext cx="3864" cy="7625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523365" y="853440"/>
            <a:ext cx="106299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62100" y="516255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接诊设置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74" y="1742897"/>
            <a:ext cx="2023200" cy="3471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496" y="1763829"/>
            <a:ext cx="2034000" cy="34504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04" y="1742897"/>
            <a:ext cx="2045234" cy="34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5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499870" y="5802923"/>
            <a:ext cx="1998883" cy="92612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75426" y="5850485"/>
            <a:ext cx="1848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选择编辑 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执业地</a:t>
            </a:r>
            <a:endParaRPr lang="en-US" altLang="zh-CN" sz="1600" b="1" dirty="0" smtClean="0">
              <a:solidFill>
                <a:srgbClr val="3B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点击右上角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增加第二执业地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正五边形 18"/>
          <p:cNvSpPr/>
          <p:nvPr/>
        </p:nvSpPr>
        <p:spPr>
          <a:xfrm>
            <a:off x="930083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487670" y="5850486"/>
            <a:ext cx="1635125" cy="87856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56566" y="5997378"/>
            <a:ext cx="169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编辑完善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第二执业地信息</a:t>
            </a:r>
          </a:p>
        </p:txBody>
      </p:sp>
      <p:sp>
        <p:nvSpPr>
          <p:cNvPr id="33" name="正五边形 32"/>
          <p:cNvSpPr/>
          <p:nvPr/>
        </p:nvSpPr>
        <p:spPr>
          <a:xfrm>
            <a:off x="4917829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9135110" y="5802923"/>
            <a:ext cx="1446251" cy="878559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263742" y="5933937"/>
            <a:ext cx="1188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点击确定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添加成功</a:t>
            </a:r>
          </a:p>
        </p:txBody>
      </p:sp>
      <p:sp>
        <p:nvSpPr>
          <p:cNvPr id="28" name="正五边形 27"/>
          <p:cNvSpPr/>
          <p:nvPr/>
        </p:nvSpPr>
        <p:spPr>
          <a:xfrm>
            <a:off x="8651629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428115" y="1100505"/>
            <a:ext cx="9374505" cy="4575140"/>
            <a:chOff x="1865" y="1743"/>
            <a:chExt cx="15624" cy="7625"/>
          </a:xfrm>
        </p:grpSpPr>
        <p:sp>
          <p:nvSpPr>
            <p:cNvPr id="15" name="右箭头 14"/>
            <p:cNvSpPr/>
            <p:nvPr/>
          </p:nvSpPr>
          <p:spPr>
            <a:xfrm>
              <a:off x="6193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12238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" y="1743"/>
              <a:ext cx="3864" cy="76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" y="1743"/>
              <a:ext cx="3864" cy="76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5" y="1743"/>
              <a:ext cx="3864" cy="762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523365" y="853440"/>
            <a:ext cx="106299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62100" y="516255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接诊设置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633" y="1630136"/>
            <a:ext cx="2041901" cy="35045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26" y="1651946"/>
            <a:ext cx="2034000" cy="34827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64" y="1632902"/>
            <a:ext cx="2037871" cy="35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499870" y="6188710"/>
            <a:ext cx="1881505" cy="32956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50340" y="6188710"/>
            <a:ext cx="209105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选择编辑 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行程安排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正五边形 18"/>
          <p:cNvSpPr/>
          <p:nvPr/>
        </p:nvSpPr>
        <p:spPr>
          <a:xfrm>
            <a:off x="930083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487670" y="6188710"/>
            <a:ext cx="1635125" cy="32956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11613" y="6179155"/>
            <a:ext cx="1610799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坐诊时间</a:t>
            </a:r>
          </a:p>
        </p:txBody>
      </p:sp>
      <p:sp>
        <p:nvSpPr>
          <p:cNvPr id="33" name="正五边形 32"/>
          <p:cNvSpPr/>
          <p:nvPr/>
        </p:nvSpPr>
        <p:spPr>
          <a:xfrm>
            <a:off x="4917829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9135110" y="6179155"/>
            <a:ext cx="1835150" cy="32956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35272" y="6179790"/>
            <a:ext cx="1842483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坐诊安排</a:t>
            </a:r>
          </a:p>
        </p:txBody>
      </p:sp>
      <p:sp>
        <p:nvSpPr>
          <p:cNvPr id="28" name="正五边形 27"/>
          <p:cNvSpPr/>
          <p:nvPr/>
        </p:nvSpPr>
        <p:spPr>
          <a:xfrm>
            <a:off x="8651629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428115" y="1276350"/>
            <a:ext cx="9374505" cy="4575140"/>
            <a:chOff x="1865" y="1743"/>
            <a:chExt cx="15624" cy="7625"/>
          </a:xfrm>
        </p:grpSpPr>
        <p:sp>
          <p:nvSpPr>
            <p:cNvPr id="15" name="右箭头 14"/>
            <p:cNvSpPr/>
            <p:nvPr/>
          </p:nvSpPr>
          <p:spPr>
            <a:xfrm>
              <a:off x="6193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12238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" y="1743"/>
              <a:ext cx="3864" cy="76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" y="1743"/>
              <a:ext cx="3864" cy="76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5" y="1743"/>
              <a:ext cx="3864" cy="762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523365" y="853440"/>
            <a:ext cx="106299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62100" y="516255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接诊设置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38" y="1828210"/>
            <a:ext cx="2045234" cy="3471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67" y="1828210"/>
            <a:ext cx="2034000" cy="3471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318" y="1804764"/>
            <a:ext cx="2085405" cy="34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7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438275" y="6123305"/>
            <a:ext cx="2012315" cy="44069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38275" y="6165850"/>
            <a:ext cx="220726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选择编辑 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接诊清单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正五边形 18"/>
          <p:cNvSpPr/>
          <p:nvPr/>
        </p:nvSpPr>
        <p:spPr>
          <a:xfrm>
            <a:off x="930083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259708" y="5933526"/>
            <a:ext cx="1666768" cy="798819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58203" y="6010324"/>
            <a:ext cx="1604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添加单个</a:t>
            </a:r>
            <a:endParaRPr lang="en-US" altLang="zh-CN" sz="1600" b="1" dirty="0" smtClean="0">
              <a:solidFill>
                <a:srgbClr val="3B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添加多个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正五边形 32"/>
          <p:cNvSpPr/>
          <p:nvPr/>
        </p:nvSpPr>
        <p:spPr>
          <a:xfrm>
            <a:off x="4582356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665116" y="5862053"/>
            <a:ext cx="2436637" cy="87029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44673" y="5901348"/>
            <a:ext cx="2477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完善疾病名称、擅长简介</a:t>
            </a: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设置积分支出方式及金额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点击“完成”即可</a:t>
            </a:r>
          </a:p>
        </p:txBody>
      </p:sp>
      <p:sp>
        <p:nvSpPr>
          <p:cNvPr id="28" name="正五边形 27"/>
          <p:cNvSpPr/>
          <p:nvPr/>
        </p:nvSpPr>
        <p:spPr>
          <a:xfrm>
            <a:off x="8189302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</p:txBody>
      </p:sp>
      <p:sp>
        <p:nvSpPr>
          <p:cNvPr id="15" name="右箭头 14"/>
          <p:cNvSpPr/>
          <p:nvPr/>
        </p:nvSpPr>
        <p:spPr>
          <a:xfrm>
            <a:off x="3994150" y="3211830"/>
            <a:ext cx="556260" cy="203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640320" y="3211830"/>
            <a:ext cx="556260" cy="203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30" y="1215390"/>
            <a:ext cx="2331085" cy="459994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477250" y="1215390"/>
            <a:ext cx="2331085" cy="4599940"/>
            <a:chOff x="8651629" y="1106788"/>
            <a:chExt cx="2453656" cy="484163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629" y="1106788"/>
              <a:ext cx="2453656" cy="484163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7005" y="1667252"/>
              <a:ext cx="2173947" cy="3690000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0" y="1215390"/>
            <a:ext cx="2331085" cy="4599940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7503795" y="3448685"/>
            <a:ext cx="802640" cy="37782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43470" y="3504565"/>
            <a:ext cx="949960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添加单个</a:t>
            </a:r>
          </a:p>
        </p:txBody>
      </p:sp>
      <p:sp>
        <p:nvSpPr>
          <p:cNvPr id="2" name="矩形 1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523365" y="853440"/>
            <a:ext cx="106299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62100" y="516255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接诊设置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955" y="1747582"/>
            <a:ext cx="2045234" cy="3506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92" y="1767765"/>
            <a:ext cx="2034000" cy="34859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12" y="1767766"/>
            <a:ext cx="2106852" cy="373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2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843623" y="5883750"/>
            <a:ext cx="1629703" cy="72644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6465" y="5954582"/>
            <a:ext cx="142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医生圈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，参加在线会议</a:t>
            </a:r>
          </a:p>
        </p:txBody>
      </p:sp>
      <p:sp>
        <p:nvSpPr>
          <p:cNvPr id="19" name="正五边形 18"/>
          <p:cNvSpPr/>
          <p:nvPr/>
        </p:nvSpPr>
        <p:spPr>
          <a:xfrm>
            <a:off x="1245207" y="6013879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318309" y="5919457"/>
            <a:ext cx="1502038" cy="69073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45054" y="5964185"/>
            <a:ext cx="1706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名医讲堂</a:t>
            </a:r>
            <a:endParaRPr lang="en-US" altLang="zh-CN" sz="1600" b="1" dirty="0" smtClean="0">
              <a:solidFill>
                <a:srgbClr val="3B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选择学习帖子</a:t>
            </a:r>
          </a:p>
        </p:txBody>
      </p:sp>
      <p:sp>
        <p:nvSpPr>
          <p:cNvPr id="33" name="正五边形 32"/>
          <p:cNvSpPr/>
          <p:nvPr/>
        </p:nvSpPr>
        <p:spPr>
          <a:xfrm>
            <a:off x="4813054" y="6086712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8796282" y="5892713"/>
            <a:ext cx="1422351" cy="74422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02057" y="5972435"/>
            <a:ext cx="1610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学习医疗技术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答题领取红包</a:t>
            </a:r>
          </a:p>
        </p:txBody>
      </p:sp>
      <p:sp>
        <p:nvSpPr>
          <p:cNvPr id="25" name="正五边形 24"/>
          <p:cNvSpPr/>
          <p:nvPr/>
        </p:nvSpPr>
        <p:spPr>
          <a:xfrm>
            <a:off x="8213479" y="6086712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5" name="右箭头 14"/>
          <p:cNvSpPr/>
          <p:nvPr/>
        </p:nvSpPr>
        <p:spPr>
          <a:xfrm>
            <a:off x="4055594" y="3262397"/>
            <a:ext cx="529299" cy="1934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525888" y="3262397"/>
            <a:ext cx="529299" cy="1934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61" y="1362075"/>
            <a:ext cx="2218233" cy="43776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32" y="1362075"/>
            <a:ext cx="2218233" cy="43776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62100" y="516255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医生圈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名医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523365" y="853440"/>
            <a:ext cx="192899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26" y="1875692"/>
            <a:ext cx="1970068" cy="332889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570990" y="1362075"/>
            <a:ext cx="2218233" cy="4377629"/>
            <a:chOff x="1570990" y="1362075"/>
            <a:chExt cx="2218233" cy="437762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990" y="1362075"/>
              <a:ext cx="2218233" cy="4377629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089" y="1875692"/>
              <a:ext cx="1959050" cy="3341078"/>
            </a:xfrm>
            <a:prstGeom prst="rect">
              <a:avLst/>
            </a:prstGeom>
          </p:spPr>
        </p:pic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6" y="1875692"/>
            <a:ext cx="1970139" cy="33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116003" y="6060023"/>
            <a:ext cx="1399106" cy="458689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6003" y="6106746"/>
            <a:ext cx="14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回答配套试题</a:t>
            </a:r>
          </a:p>
        </p:txBody>
      </p:sp>
      <p:sp>
        <p:nvSpPr>
          <p:cNvPr id="19" name="正五边形 18"/>
          <p:cNvSpPr/>
          <p:nvPr/>
        </p:nvSpPr>
        <p:spPr>
          <a:xfrm>
            <a:off x="1421991" y="6060023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547158" y="6083981"/>
            <a:ext cx="1471440" cy="46057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85814" y="6162599"/>
            <a:ext cx="148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点击‘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拆红包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正五边形 32"/>
          <p:cNvSpPr/>
          <p:nvPr/>
        </p:nvSpPr>
        <p:spPr>
          <a:xfrm>
            <a:off x="4948742" y="6098266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25" name="正五边形 24"/>
          <p:cNvSpPr/>
          <p:nvPr/>
        </p:nvSpPr>
        <p:spPr>
          <a:xfrm>
            <a:off x="8575429" y="6086712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559560" y="1221105"/>
            <a:ext cx="9070975" cy="4426585"/>
            <a:chOff x="1865" y="1743"/>
            <a:chExt cx="15624" cy="7624"/>
          </a:xfrm>
        </p:grpSpPr>
        <p:sp>
          <p:nvSpPr>
            <p:cNvPr id="15" name="右箭头 14"/>
            <p:cNvSpPr/>
            <p:nvPr/>
          </p:nvSpPr>
          <p:spPr>
            <a:xfrm>
              <a:off x="6193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12238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865" y="1743"/>
              <a:ext cx="3864" cy="7625"/>
              <a:chOff x="1184030" y="1106788"/>
              <a:chExt cx="2453656" cy="484163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030" y="1106788"/>
                <a:ext cx="2453656" cy="484163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555" y="1670880"/>
                <a:ext cx="2167200" cy="3689874"/>
              </a:xfrm>
              <a:prstGeom prst="rect">
                <a:avLst/>
              </a:prstGeom>
            </p:spPr>
          </p:pic>
        </p:grpSp>
        <p:grpSp>
          <p:nvGrpSpPr>
            <p:cNvPr id="12" name="组合 11"/>
            <p:cNvGrpSpPr/>
            <p:nvPr/>
          </p:nvGrpSpPr>
          <p:grpSpPr>
            <a:xfrm>
              <a:off x="7745" y="1743"/>
              <a:ext cx="3864" cy="7625"/>
              <a:chOff x="4917829" y="1106788"/>
              <a:chExt cx="2453656" cy="484163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7829" y="1106788"/>
                <a:ext cx="2453656" cy="4841630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5259" y="1682476"/>
                <a:ext cx="2181600" cy="3678278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13625" y="1743"/>
              <a:ext cx="3864" cy="7625"/>
              <a:chOff x="8651629" y="1106788"/>
              <a:chExt cx="2453656" cy="484163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1629" y="1106788"/>
                <a:ext cx="2453656" cy="4841630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7925" y="1659157"/>
                <a:ext cx="2167200" cy="3678151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62100" y="516255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医生圈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名医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1523365" y="853440"/>
            <a:ext cx="192899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9103281" y="6068518"/>
            <a:ext cx="1399106" cy="458689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03281" y="6115241"/>
            <a:ext cx="14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领取积分奖励</a:t>
            </a:r>
          </a:p>
        </p:txBody>
      </p:sp>
    </p:spTree>
    <p:extLst>
      <p:ext uri="{BB962C8B-B14F-4D97-AF65-F5344CB8AC3E}">
        <p14:creationId xmlns:p14="http://schemas.microsoft.com/office/powerpoint/2010/main" val="39749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785620" y="5998210"/>
            <a:ext cx="1688905" cy="61214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15036" y="6008658"/>
            <a:ext cx="18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点击‘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医生圈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进入医学调研</a:t>
            </a:r>
          </a:p>
        </p:txBody>
      </p:sp>
      <p:sp>
        <p:nvSpPr>
          <p:cNvPr id="19" name="正五边形 18"/>
          <p:cNvSpPr/>
          <p:nvPr/>
        </p:nvSpPr>
        <p:spPr>
          <a:xfrm>
            <a:off x="1187258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290697" y="5974804"/>
            <a:ext cx="1851859" cy="59626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43425" y="6008658"/>
            <a:ext cx="1600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调研项目</a:t>
            </a:r>
            <a:endParaRPr lang="en-US" altLang="zh-CN" sz="1600" b="1" dirty="0" smtClean="0">
              <a:solidFill>
                <a:srgbClr val="3B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线上参与调研</a:t>
            </a:r>
          </a:p>
        </p:txBody>
      </p:sp>
      <p:sp>
        <p:nvSpPr>
          <p:cNvPr id="33" name="正五边形 32"/>
          <p:cNvSpPr/>
          <p:nvPr/>
        </p:nvSpPr>
        <p:spPr>
          <a:xfrm>
            <a:off x="4834377" y="6063306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8809142" y="5933877"/>
            <a:ext cx="1846158" cy="5848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37334" y="6039961"/>
            <a:ext cx="189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线上填写调研问卷</a:t>
            </a:r>
          </a:p>
        </p:txBody>
      </p:sp>
      <p:sp>
        <p:nvSpPr>
          <p:cNvPr id="25" name="正五边形 24"/>
          <p:cNvSpPr/>
          <p:nvPr/>
        </p:nvSpPr>
        <p:spPr>
          <a:xfrm>
            <a:off x="8210726" y="6023014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527175" y="1212215"/>
            <a:ext cx="9128125" cy="4455109"/>
            <a:chOff x="1865" y="1743"/>
            <a:chExt cx="15624" cy="7625"/>
          </a:xfrm>
        </p:grpSpPr>
        <p:sp>
          <p:nvSpPr>
            <p:cNvPr id="15" name="右箭头 14"/>
            <p:cNvSpPr/>
            <p:nvPr/>
          </p:nvSpPr>
          <p:spPr>
            <a:xfrm>
              <a:off x="6193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12238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" y="1743"/>
              <a:ext cx="3864" cy="76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5" y="1743"/>
              <a:ext cx="3864" cy="76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" y="1743"/>
              <a:ext cx="3864" cy="7625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62100" y="516255"/>
            <a:ext cx="1879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医学调研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23365" y="853440"/>
            <a:ext cx="155067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82" y="1745783"/>
            <a:ext cx="2040109" cy="33879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204" y="1735013"/>
            <a:ext cx="1996272" cy="338797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47" y="1735013"/>
            <a:ext cx="2027182" cy="33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6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" descr="e转诊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70" y="1155700"/>
            <a:ext cx="904875" cy="8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29"/>
          <p:cNvSpPr txBox="1"/>
          <p:nvPr>
            <p:custDataLst>
              <p:tags r:id="rId1"/>
            </p:custDataLst>
          </p:nvPr>
        </p:nvSpPr>
        <p:spPr>
          <a:xfrm>
            <a:off x="3870816" y="3700633"/>
            <a:ext cx="1233170" cy="488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  <a:endParaRPr lang="en-US" sz="2400" kern="0" dirty="0">
              <a:solidFill>
                <a:schemeClr val="bg1">
                  <a:lumMod val="75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3" name="TextBox 30"/>
          <p:cNvSpPr txBox="1"/>
          <p:nvPr>
            <p:custDataLst>
              <p:tags r:id="rId2"/>
            </p:custDataLst>
          </p:nvPr>
        </p:nvSpPr>
        <p:spPr>
          <a:xfrm>
            <a:off x="3870816" y="4560079"/>
            <a:ext cx="1233170" cy="488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03</a:t>
            </a:r>
            <a:endParaRPr lang="en-US" sz="2400" kern="0" dirty="0">
              <a:solidFill>
                <a:schemeClr val="bg1">
                  <a:lumMod val="75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137006" y="3783183"/>
            <a:ext cx="2708275" cy="32385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25400" cap="flat" cmpd="sng" algn="ctr">
            <a:noFill/>
            <a:prstDash val="solid"/>
          </a:ln>
          <a:effectLst/>
        </p:spPr>
        <p:txBody>
          <a:bodyPr lIns="90000" tIns="46800" rIns="90000" bIns="46800" anchor="ctr">
            <a:noAutofit/>
          </a:bodyPr>
          <a:lstStyle/>
          <a:p>
            <a:pPr algn="just"/>
            <a:r>
              <a:rPr lang="zh-CN" altLang="en-US" sz="14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产品功能</a:t>
            </a:r>
            <a:endParaRPr lang="zh-CN" altLang="en-US" sz="14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138276" y="4622944"/>
            <a:ext cx="2708275" cy="32385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25400" cap="flat" cmpd="sng" algn="ctr">
            <a:noFill/>
            <a:prstDash val="solid"/>
          </a:ln>
          <a:effectLst/>
        </p:spPr>
        <p:txBody>
          <a:bodyPr lIns="90000" tIns="46800" rIns="90000" bIns="46800" anchor="ctr">
            <a:noAutofit/>
          </a:bodyPr>
          <a:lstStyle/>
          <a:p>
            <a:pPr algn="just"/>
            <a:r>
              <a:rPr lang="zh-CN" altLang="en-US" sz="14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操作指南</a:t>
            </a:r>
            <a:endParaRPr lang="zh-CN" altLang="en-US" sz="14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Box 40"/>
          <p:cNvSpPr txBox="1"/>
          <p:nvPr>
            <p:custDataLst>
              <p:tags r:id="rId5"/>
            </p:custDataLst>
          </p:nvPr>
        </p:nvSpPr>
        <p:spPr>
          <a:xfrm>
            <a:off x="3840336" y="2882071"/>
            <a:ext cx="1233170" cy="5353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42" name="矩形 41"/>
          <p:cNvSpPr/>
          <p:nvPr>
            <p:custDataLst>
              <p:tags r:id="rId6"/>
            </p:custDataLst>
          </p:nvPr>
        </p:nvSpPr>
        <p:spPr>
          <a:xfrm>
            <a:off x="5138276" y="2944936"/>
            <a:ext cx="2708275" cy="32385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25400" cap="flat" cmpd="sng" algn="ctr">
            <a:noFill/>
            <a:prstDash val="solid"/>
          </a:ln>
          <a:effectLst/>
        </p:spPr>
        <p:txBody>
          <a:bodyPr lIns="90000" tIns="46800" rIns="90000" bIns="46800" anchor="ctr">
            <a:noAutofit/>
          </a:bodyPr>
          <a:lstStyle/>
          <a:p>
            <a:pPr algn="just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项目简介</a:t>
            </a:r>
            <a:endParaRPr lang="en-US" altLang="en-US" sz="14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849245" y="1654810"/>
            <a:ext cx="1882775" cy="548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72" name="TextBox 1"/>
          <p:cNvSpPr txBox="1"/>
          <p:nvPr/>
        </p:nvSpPr>
        <p:spPr>
          <a:xfrm>
            <a:off x="2686685" y="1155700"/>
            <a:ext cx="413067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2600325" y="1155700"/>
            <a:ext cx="0" cy="918210"/>
          </a:xfrm>
          <a:prstGeom prst="line">
            <a:avLst/>
          </a:prstGeom>
          <a:ln w="28575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116003" y="6060023"/>
            <a:ext cx="1399106" cy="458689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6003" y="6106746"/>
            <a:ext cx="14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提交调研结果</a:t>
            </a:r>
          </a:p>
        </p:txBody>
      </p:sp>
      <p:sp>
        <p:nvSpPr>
          <p:cNvPr id="19" name="正五边形 18"/>
          <p:cNvSpPr/>
          <p:nvPr/>
        </p:nvSpPr>
        <p:spPr>
          <a:xfrm>
            <a:off x="1421991" y="6060023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547158" y="6083981"/>
            <a:ext cx="1471440" cy="46057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85814" y="6162599"/>
            <a:ext cx="148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点击‘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拆红包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正五边形 32"/>
          <p:cNvSpPr/>
          <p:nvPr/>
        </p:nvSpPr>
        <p:spPr>
          <a:xfrm>
            <a:off x="4948742" y="6098266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25" name="正五边形 24"/>
          <p:cNvSpPr/>
          <p:nvPr/>
        </p:nvSpPr>
        <p:spPr>
          <a:xfrm>
            <a:off x="8575429" y="6086712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559560" y="1221105"/>
            <a:ext cx="9070975" cy="4427166"/>
            <a:chOff x="1865" y="1743"/>
            <a:chExt cx="15624" cy="7625"/>
          </a:xfrm>
        </p:grpSpPr>
        <p:sp>
          <p:nvSpPr>
            <p:cNvPr id="15" name="右箭头 14"/>
            <p:cNvSpPr/>
            <p:nvPr/>
          </p:nvSpPr>
          <p:spPr>
            <a:xfrm>
              <a:off x="6193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12238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" y="1743"/>
              <a:ext cx="3864" cy="7625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7745" y="1743"/>
              <a:ext cx="3864" cy="7625"/>
              <a:chOff x="4917829" y="1106788"/>
              <a:chExt cx="2453656" cy="484163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7829" y="1106788"/>
                <a:ext cx="2453656" cy="4841630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5259" y="1682476"/>
                <a:ext cx="2181600" cy="3678278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13625" y="1743"/>
              <a:ext cx="3864" cy="7625"/>
              <a:chOff x="8651629" y="1106788"/>
              <a:chExt cx="2453656" cy="484163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1629" y="1106788"/>
                <a:ext cx="2453656" cy="4841630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7925" y="1659157"/>
                <a:ext cx="2167200" cy="3678151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62100" y="516255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医生圈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医学调研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1523365" y="853440"/>
            <a:ext cx="192899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9103281" y="6068518"/>
            <a:ext cx="1399106" cy="458689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03281" y="6115241"/>
            <a:ext cx="14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领取积分奖励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78" y="1729366"/>
            <a:ext cx="2005922" cy="33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4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754505" y="5722377"/>
            <a:ext cx="1879649" cy="80737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76741" y="5848069"/>
            <a:ext cx="2035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首页点击 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我要求诊</a:t>
            </a:r>
            <a:endParaRPr lang="en-US" altLang="zh-CN" sz="1600" b="1" dirty="0" smtClean="0">
              <a:solidFill>
                <a:srgbClr val="3B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建立患者电子病历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正五边形 18"/>
          <p:cNvSpPr/>
          <p:nvPr/>
        </p:nvSpPr>
        <p:spPr>
          <a:xfrm>
            <a:off x="1226729" y="5910133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130606" y="5693019"/>
            <a:ext cx="1922780" cy="94388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15824" y="5767852"/>
            <a:ext cx="1990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完善患者病历信息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描述病情，可用添加图片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正五边形 21"/>
          <p:cNvSpPr/>
          <p:nvPr/>
        </p:nvSpPr>
        <p:spPr>
          <a:xfrm>
            <a:off x="4625445" y="5904418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8570164" y="5733720"/>
            <a:ext cx="2036144" cy="7960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570164" y="5872571"/>
            <a:ext cx="203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点击“下一步”选择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快速转诊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转出病历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1129030"/>
            <a:ext cx="2233295" cy="44075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40" y="1129030"/>
            <a:ext cx="2233295" cy="44075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60" y="1129030"/>
            <a:ext cx="2233295" cy="4407535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3995420" y="3042285"/>
            <a:ext cx="532765" cy="19431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489190" y="3042285"/>
            <a:ext cx="532765" cy="19431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23365" y="852170"/>
            <a:ext cx="1280160" cy="127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562100" y="516255"/>
            <a:ext cx="120269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转诊操作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59" y="1636688"/>
            <a:ext cx="1988956" cy="3369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376" y="1641402"/>
            <a:ext cx="1968501" cy="33643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9" y="1637982"/>
            <a:ext cx="1994041" cy="3367771"/>
          </a:xfrm>
          <a:prstGeom prst="rect">
            <a:avLst/>
          </a:prstGeom>
        </p:spPr>
      </p:pic>
      <p:sp>
        <p:nvSpPr>
          <p:cNvPr id="31" name="正五边形 30"/>
          <p:cNvSpPr/>
          <p:nvPr/>
        </p:nvSpPr>
        <p:spPr>
          <a:xfrm>
            <a:off x="8022985" y="591644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720909" y="5780281"/>
            <a:ext cx="1812694" cy="87053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99113" y="5819816"/>
            <a:ext cx="1621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系统根据疾病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擅长自动就近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接诊医生</a:t>
            </a:r>
            <a:endParaRPr lang="zh-CN" altLang="en-US" b="1" dirty="0">
              <a:solidFill>
                <a:srgbClr val="3B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正五边形 18"/>
          <p:cNvSpPr/>
          <p:nvPr/>
        </p:nvSpPr>
        <p:spPr>
          <a:xfrm>
            <a:off x="1187258" y="5981937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5" name="右箭头 14"/>
          <p:cNvSpPr/>
          <p:nvPr/>
        </p:nvSpPr>
        <p:spPr>
          <a:xfrm>
            <a:off x="4039870" y="3144520"/>
            <a:ext cx="542290" cy="19812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594600" y="3144520"/>
            <a:ext cx="542290" cy="19812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850300" y="2707640"/>
            <a:ext cx="802640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（或）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3792515" y="3378517"/>
            <a:ext cx="1093470" cy="3683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60130" y="3386455"/>
            <a:ext cx="115824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精准搜索</a:t>
            </a:r>
            <a:endParaRPr lang="en-US" altLang="zh-CN" sz="1600" b="1" dirty="0">
              <a:solidFill>
                <a:srgbClr val="3B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55" y="1198245"/>
            <a:ext cx="2272665" cy="4484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30" y="1198245"/>
            <a:ext cx="2272665" cy="4484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45" y="1186815"/>
            <a:ext cx="2272665" cy="4484370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5204971" y="5819816"/>
            <a:ext cx="2002043" cy="84099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04971" y="5819816"/>
            <a:ext cx="2113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选择匹配医生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（可精准搜索医生）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点击‘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转出病历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正五边形 32"/>
          <p:cNvSpPr/>
          <p:nvPr/>
        </p:nvSpPr>
        <p:spPr>
          <a:xfrm>
            <a:off x="4736854" y="5981937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540508" y="5773580"/>
            <a:ext cx="2290667" cy="83817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499002" y="5900278"/>
            <a:ext cx="237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转出病历等待对方接诊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对方未接诊可提醒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  <p:sp>
        <p:nvSpPr>
          <p:cNvPr id="5" name="矩形 4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1523365" y="852170"/>
            <a:ext cx="1280160" cy="127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62100" y="516255"/>
            <a:ext cx="120269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转诊操作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57" y="1720020"/>
            <a:ext cx="2004088" cy="34253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6" y="1720021"/>
            <a:ext cx="2016000" cy="34253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08" y="1708297"/>
            <a:ext cx="2010261" cy="3438134"/>
          </a:xfrm>
          <a:prstGeom prst="rect">
            <a:avLst/>
          </a:prstGeom>
        </p:spPr>
      </p:pic>
      <p:sp>
        <p:nvSpPr>
          <p:cNvPr id="39" name="正五边形 38"/>
          <p:cNvSpPr/>
          <p:nvPr/>
        </p:nvSpPr>
        <p:spPr>
          <a:xfrm>
            <a:off x="7979845" y="6019314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559059" y="5673970"/>
            <a:ext cx="1979808" cy="97301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00946" y="5711084"/>
            <a:ext cx="199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接诊医生接诊后提醒患者按预约时间、地点前往就诊</a:t>
            </a:r>
          </a:p>
        </p:txBody>
      </p:sp>
      <p:sp>
        <p:nvSpPr>
          <p:cNvPr id="19" name="正五边形 18"/>
          <p:cNvSpPr/>
          <p:nvPr/>
        </p:nvSpPr>
        <p:spPr>
          <a:xfrm>
            <a:off x="1085303" y="5826760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942255" y="5711084"/>
            <a:ext cx="1997075" cy="93590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22033" y="5763535"/>
            <a:ext cx="2070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接诊医生按患者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就诊情况选择结算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发起方确认收取积分</a:t>
            </a:r>
          </a:p>
        </p:txBody>
      </p:sp>
      <p:sp>
        <p:nvSpPr>
          <p:cNvPr id="33" name="正五边形 32"/>
          <p:cNvSpPr/>
          <p:nvPr/>
        </p:nvSpPr>
        <p:spPr>
          <a:xfrm>
            <a:off x="4434009" y="591526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510955" y="5711084"/>
            <a:ext cx="1491094" cy="83099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10954" y="5868089"/>
            <a:ext cx="149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个人财富中心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查看积分明细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3924935" y="3126740"/>
            <a:ext cx="521335" cy="1905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341870" y="3126740"/>
            <a:ext cx="521335" cy="1905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45" y="1255395"/>
            <a:ext cx="2184400" cy="43110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70" y="1255395"/>
            <a:ext cx="2184400" cy="431101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8126095" y="1255395"/>
            <a:ext cx="2184400" cy="4311015"/>
            <a:chOff x="8651629" y="1106788"/>
            <a:chExt cx="2453656" cy="484163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629" y="1106788"/>
              <a:ext cx="2453656" cy="4841630"/>
            </a:xfrm>
            <a:prstGeom prst="rect">
              <a:avLst/>
            </a:prstGeom>
          </p:spPr>
        </p:pic>
        <p:grpSp>
          <p:nvGrpSpPr>
            <p:cNvPr id="36" name="组合 35"/>
            <p:cNvGrpSpPr/>
            <p:nvPr/>
          </p:nvGrpSpPr>
          <p:grpSpPr>
            <a:xfrm>
              <a:off x="8788373" y="1659157"/>
              <a:ext cx="2172702" cy="3713445"/>
              <a:chOff x="8217143" y="954865"/>
              <a:chExt cx="3857625" cy="6857999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7143" y="954865"/>
                <a:ext cx="3857625" cy="838766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8864" y="7124369"/>
                <a:ext cx="3845904" cy="688495"/>
              </a:xfrm>
              <a:prstGeom prst="rect">
                <a:avLst/>
              </a:prstGeom>
            </p:spPr>
          </p:pic>
        </p:grpSp>
      </p:grpSp>
      <p:sp>
        <p:nvSpPr>
          <p:cNvPr id="40" name="正五边形 39"/>
          <p:cNvSpPr/>
          <p:nvPr/>
        </p:nvSpPr>
        <p:spPr>
          <a:xfrm>
            <a:off x="7863205" y="591526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5" name="矩形 4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523365" y="852170"/>
            <a:ext cx="1280160" cy="127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562100" y="516255"/>
            <a:ext cx="120269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转诊操作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624" y="1747228"/>
            <a:ext cx="1934891" cy="330647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32" y="1747228"/>
            <a:ext cx="1934277" cy="33064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57" y="1747228"/>
            <a:ext cx="1931109" cy="3302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785620" y="6085205"/>
            <a:ext cx="1635125" cy="55689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95743" y="6109482"/>
            <a:ext cx="1734490" cy="532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点击‘</a:t>
            </a:r>
            <a:r>
              <a:rPr lang="zh-CN" altLang="en-US" sz="14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转给我的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</a:p>
        </p:txBody>
      </p:sp>
      <p:sp>
        <p:nvSpPr>
          <p:cNvPr id="19" name="正五边形 18"/>
          <p:cNvSpPr/>
          <p:nvPr/>
        </p:nvSpPr>
        <p:spPr>
          <a:xfrm>
            <a:off x="1187258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434330" y="6069330"/>
            <a:ext cx="1630680" cy="57277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53330" y="6107430"/>
            <a:ext cx="2499995" cy="532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点击‘</a:t>
            </a:r>
            <a:r>
              <a:rPr lang="zh-CN" altLang="en-US" sz="14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等待接诊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进入详情页</a:t>
            </a:r>
          </a:p>
        </p:txBody>
      </p:sp>
      <p:sp>
        <p:nvSpPr>
          <p:cNvPr id="33" name="正五边形 32"/>
          <p:cNvSpPr/>
          <p:nvPr/>
        </p:nvSpPr>
        <p:spPr>
          <a:xfrm>
            <a:off x="4917829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9163685" y="6042660"/>
            <a:ext cx="1835150" cy="5842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56167" y="6089868"/>
            <a:ext cx="1842483" cy="532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选择‘</a:t>
            </a:r>
            <a:r>
              <a:rPr lang="zh-CN" altLang="en-US" sz="14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同意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’接诊选择坐诊时间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607820" y="1245870"/>
            <a:ext cx="8991600" cy="4388426"/>
            <a:chOff x="1865" y="1743"/>
            <a:chExt cx="15624" cy="7625"/>
          </a:xfrm>
        </p:grpSpPr>
        <p:sp>
          <p:nvSpPr>
            <p:cNvPr id="15" name="右箭头 14"/>
            <p:cNvSpPr/>
            <p:nvPr/>
          </p:nvSpPr>
          <p:spPr>
            <a:xfrm>
              <a:off x="6193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12238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5" y="1743"/>
              <a:ext cx="3864" cy="76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" y="1743"/>
              <a:ext cx="3864" cy="76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" y="1743"/>
              <a:ext cx="3864" cy="7625"/>
            </a:xfrm>
            <a:prstGeom prst="rect">
              <a:avLst/>
            </a:prstGeom>
          </p:spPr>
        </p:pic>
      </p:grpSp>
      <p:sp>
        <p:nvSpPr>
          <p:cNvPr id="36" name="正五边形 35"/>
          <p:cNvSpPr/>
          <p:nvPr/>
        </p:nvSpPr>
        <p:spPr>
          <a:xfrm>
            <a:off x="8675075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523365" y="853440"/>
            <a:ext cx="154114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62100" y="516255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072" y="1756537"/>
            <a:ext cx="1998635" cy="334459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072" y="3738373"/>
            <a:ext cx="1992378" cy="90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73" y="1758199"/>
            <a:ext cx="2005398" cy="334293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94" y="1758131"/>
            <a:ext cx="1979249" cy="33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6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049635" y="5882005"/>
            <a:ext cx="1635125" cy="53848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49569" y="5912632"/>
            <a:ext cx="1635349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订单流转至</a:t>
            </a:r>
          </a:p>
          <a:p>
            <a:pPr algn="ctr"/>
            <a:r>
              <a:rPr lang="zh-CN" altLang="en-US" sz="14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已接诊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</a:p>
        </p:txBody>
      </p:sp>
      <p:sp>
        <p:nvSpPr>
          <p:cNvPr id="19" name="正五边形 18"/>
          <p:cNvSpPr/>
          <p:nvPr/>
        </p:nvSpPr>
        <p:spPr>
          <a:xfrm>
            <a:off x="1451273" y="594193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281785" y="5912632"/>
            <a:ext cx="1635125" cy="53149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69547" y="5912632"/>
            <a:ext cx="1848370" cy="532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到就诊时间前可</a:t>
            </a:r>
          </a:p>
          <a:p>
            <a:pPr algn="ctr"/>
            <a:r>
              <a:rPr lang="zh-CN" altLang="en-US" sz="14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改约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</a:p>
        </p:txBody>
      </p:sp>
      <p:sp>
        <p:nvSpPr>
          <p:cNvPr id="33" name="正五边形 32"/>
          <p:cNvSpPr/>
          <p:nvPr/>
        </p:nvSpPr>
        <p:spPr>
          <a:xfrm>
            <a:off x="4677019" y="6028927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767300" y="5912485"/>
            <a:ext cx="1835150" cy="48958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57445" y="6018530"/>
            <a:ext cx="2054860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等待患者 前来就诊</a:t>
            </a:r>
          </a:p>
        </p:txBody>
      </p:sp>
      <p:sp>
        <p:nvSpPr>
          <p:cNvPr id="36" name="正五边形 35"/>
          <p:cNvSpPr/>
          <p:nvPr/>
        </p:nvSpPr>
        <p:spPr>
          <a:xfrm>
            <a:off x="8278690" y="6028927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15" name="右箭头 14"/>
          <p:cNvSpPr/>
          <p:nvPr/>
        </p:nvSpPr>
        <p:spPr>
          <a:xfrm>
            <a:off x="4041728" y="3138805"/>
            <a:ext cx="532130" cy="19431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530418" y="3138805"/>
            <a:ext cx="532130" cy="19431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403418" y="3365500"/>
            <a:ext cx="819785" cy="49085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11648" y="3386455"/>
            <a:ext cx="110490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未改</a:t>
            </a:r>
            <a:r>
              <a:rPr lang="zh-CN" altLang="en-US" sz="12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</a:p>
          <a:p>
            <a:pPr algn="ctr"/>
            <a:r>
              <a:rPr lang="zh-CN" altLang="en-US" sz="1200" b="1" dirty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未取消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03" y="1228090"/>
            <a:ext cx="2230120" cy="4401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78" y="1228090"/>
            <a:ext cx="2230120" cy="4401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53" y="1228090"/>
            <a:ext cx="2230120" cy="44018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62100" y="516255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523365" y="853440"/>
            <a:ext cx="155067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66" y="1740939"/>
            <a:ext cx="1969344" cy="336233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90" y="1740939"/>
            <a:ext cx="1983058" cy="336233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62" y="1741853"/>
            <a:ext cx="1969276" cy="33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675868" y="5909307"/>
            <a:ext cx="1506355" cy="74168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11370" y="5987760"/>
            <a:ext cx="1635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根据病人就诊情况选择结算方式</a:t>
            </a:r>
          </a:p>
        </p:txBody>
      </p:sp>
      <p:sp>
        <p:nvSpPr>
          <p:cNvPr id="19" name="正五边形 18"/>
          <p:cNvSpPr/>
          <p:nvPr/>
        </p:nvSpPr>
        <p:spPr>
          <a:xfrm>
            <a:off x="1187258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15" name="右箭头 14"/>
          <p:cNvSpPr/>
          <p:nvPr/>
        </p:nvSpPr>
        <p:spPr>
          <a:xfrm>
            <a:off x="3932852" y="3208495"/>
            <a:ext cx="585506" cy="21375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770956" y="3208495"/>
            <a:ext cx="585506" cy="21375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516245" y="6102985"/>
            <a:ext cx="1803400" cy="59245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45282" y="6152662"/>
            <a:ext cx="1945888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根据实际就诊</a:t>
            </a: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选择‘</a:t>
            </a:r>
            <a:r>
              <a:rPr lang="zh-CN" altLang="en-US" sz="14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住院</a:t>
            </a:r>
            <a:r>
              <a:rPr lang="en-US" altLang="zh-CN" sz="14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门诊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</a:p>
        </p:txBody>
      </p:sp>
      <p:sp>
        <p:nvSpPr>
          <p:cNvPr id="33" name="正五边形 32"/>
          <p:cNvSpPr/>
          <p:nvPr/>
        </p:nvSpPr>
        <p:spPr>
          <a:xfrm>
            <a:off x="4917829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954135" y="6042660"/>
            <a:ext cx="1948180" cy="58229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897478" y="6063198"/>
            <a:ext cx="2097987" cy="532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等待发起医生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收取积分，本单完结</a:t>
            </a:r>
          </a:p>
        </p:txBody>
      </p:sp>
      <p:sp>
        <p:nvSpPr>
          <p:cNvPr id="36" name="正五边形 35"/>
          <p:cNvSpPr/>
          <p:nvPr/>
        </p:nvSpPr>
        <p:spPr>
          <a:xfrm>
            <a:off x="8465525" y="6086712"/>
            <a:ext cx="432000" cy="432000"/>
          </a:xfrm>
          <a:prstGeom prst="pentagon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1" y="1458478"/>
            <a:ext cx="2167200" cy="4402800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3723640" y="3470275"/>
            <a:ext cx="1026160" cy="4832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37685" y="3483545"/>
            <a:ext cx="1215289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患者在预约时间内就诊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25" y="1458478"/>
            <a:ext cx="2167200" cy="4402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57" y="1458478"/>
            <a:ext cx="2167200" cy="4402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562100" y="516255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1523365" y="853440"/>
            <a:ext cx="155067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055" y="1967674"/>
            <a:ext cx="1919774" cy="33630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25" y="1967675"/>
            <a:ext cx="1904720" cy="33630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55" y="1982385"/>
            <a:ext cx="1915430" cy="33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970393" y="5993714"/>
            <a:ext cx="1223596" cy="71188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32086" y="6057269"/>
            <a:ext cx="1100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首页点击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19" name="正五边形 18"/>
          <p:cNvSpPr/>
          <p:nvPr/>
        </p:nvSpPr>
        <p:spPr>
          <a:xfrm>
            <a:off x="1409398" y="6133656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399203" y="6066158"/>
            <a:ext cx="1752797" cy="57588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76020" y="6190032"/>
            <a:ext cx="1647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财富积分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正五边形 32"/>
          <p:cNvSpPr/>
          <p:nvPr/>
        </p:nvSpPr>
        <p:spPr>
          <a:xfrm>
            <a:off x="4841175" y="6096586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8958533" y="6027741"/>
            <a:ext cx="1684215" cy="64383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87828" y="6074180"/>
            <a:ext cx="1425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查看账户本月 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可兑换积分</a:t>
            </a:r>
          </a:p>
        </p:txBody>
      </p:sp>
      <p:sp>
        <p:nvSpPr>
          <p:cNvPr id="25" name="正五边形 24"/>
          <p:cNvSpPr/>
          <p:nvPr/>
        </p:nvSpPr>
        <p:spPr>
          <a:xfrm>
            <a:off x="8404227" y="6079374"/>
            <a:ext cx="432000" cy="432000"/>
          </a:xfrm>
          <a:prstGeom prst="pentagon">
            <a:avLst/>
          </a:prstGeom>
          <a:solidFill>
            <a:srgbClr val="008EFF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4335" y="501015"/>
            <a:ext cx="13011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62100" y="516255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关于积分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35100" y="1261110"/>
            <a:ext cx="9545955" cy="4658971"/>
            <a:chOff x="1865" y="1743"/>
            <a:chExt cx="15624" cy="7625"/>
          </a:xfrm>
        </p:grpSpPr>
        <p:sp>
          <p:nvSpPr>
            <p:cNvPr id="15" name="右箭头 14"/>
            <p:cNvSpPr/>
            <p:nvPr/>
          </p:nvSpPr>
          <p:spPr>
            <a:xfrm>
              <a:off x="6193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12238" y="5053"/>
              <a:ext cx="922" cy="3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" y="1743"/>
              <a:ext cx="3864" cy="7625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3625" y="1743"/>
              <a:ext cx="3864" cy="7625"/>
              <a:chOff x="8651629" y="1106788"/>
              <a:chExt cx="2453656" cy="484163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1629" y="1106788"/>
                <a:ext cx="2453656" cy="4841630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7926" y="1681229"/>
                <a:ext cx="2167200" cy="3679651"/>
              </a:xfrm>
              <a:prstGeom prst="rect">
                <a:avLst/>
              </a:prstGeom>
            </p:spPr>
          </p:pic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" y="1743"/>
              <a:ext cx="3864" cy="7625"/>
            </a:xfrm>
            <a:prstGeom prst="rect">
              <a:avLst/>
            </a:prstGeom>
          </p:spPr>
        </p:pic>
      </p:grpSp>
      <p:cxnSp>
        <p:nvCxnSpPr>
          <p:cNvPr id="20" name="直接连接符 19"/>
          <p:cNvCxnSpPr/>
          <p:nvPr/>
        </p:nvCxnSpPr>
        <p:spPr>
          <a:xfrm>
            <a:off x="1523365" y="853440"/>
            <a:ext cx="155067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1" y="1802155"/>
            <a:ext cx="2126890" cy="35525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29" y="1802157"/>
            <a:ext cx="2076733" cy="3552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ipic_10361578_20160317122258130000"/>
          <p:cNvPicPr>
            <a:picLocks noChangeAspect="1"/>
          </p:cNvPicPr>
          <p:nvPr/>
        </p:nvPicPr>
        <p:blipFill>
          <a:blip r:embed="rId3"/>
          <a:srcRect b="28084"/>
          <a:stretch>
            <a:fillRect/>
          </a:stretch>
        </p:blipFill>
        <p:spPr>
          <a:xfrm>
            <a:off x="635" y="1437640"/>
            <a:ext cx="6810375" cy="326834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591935" y="1437640"/>
            <a:ext cx="5600065" cy="31851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4797669" y="1437653"/>
            <a:ext cx="1946031" cy="3184972"/>
          </a:xfrm>
          <a:prstGeom prst="parallelogram">
            <a:avLst>
              <a:gd name="adj" fmla="val 81396"/>
            </a:avLst>
          </a:prstGeom>
          <a:solidFill>
            <a:srgbClr val="3BCC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6200000">
            <a:off x="4342322" y="2221245"/>
            <a:ext cx="3184974" cy="161778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35" y="4623435"/>
            <a:ext cx="12191365" cy="173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1369025_233359298000_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871" b="33828"/>
          <a:stretch>
            <a:fillRect/>
          </a:stretch>
        </p:blipFill>
        <p:spPr>
          <a:xfrm>
            <a:off x="6642100" y="1708785"/>
            <a:ext cx="5549900" cy="30778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591935" y="2823210"/>
            <a:ext cx="16052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197364" y="5265921"/>
            <a:ext cx="3478379" cy="454843"/>
            <a:chOff x="4211960" y="4423420"/>
            <a:chExt cx="3509342" cy="454843"/>
          </a:xfrm>
        </p:grpSpPr>
        <p:sp>
          <p:nvSpPr>
            <p:cNvPr id="19" name="TextBox 8"/>
            <p:cNvSpPr txBox="1"/>
            <p:nvPr/>
          </p:nvSpPr>
          <p:spPr>
            <a:xfrm>
              <a:off x="4283968" y="4452056"/>
              <a:ext cx="2786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西安良方企业信息咨询有限公司</a:t>
              </a:r>
            </a:p>
          </p:txBody>
        </p:sp>
        <p:sp>
          <p:nvSpPr>
            <p:cNvPr id="20" name="TextBox 9"/>
            <p:cNvSpPr txBox="1"/>
            <p:nvPr/>
          </p:nvSpPr>
          <p:spPr>
            <a:xfrm>
              <a:off x="4325936" y="4678208"/>
              <a:ext cx="33953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700" kern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LIANGFANG INFORMATION CONSULTATION CO.,LTD</a:t>
              </a:r>
              <a:endParaRPr lang="zh-CN" altLang="en-US" sz="700" kern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4211960" y="4423420"/>
              <a:ext cx="0" cy="4525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 descr="良方logo"/>
          <p:cNvPicPr>
            <a:picLocks noChangeAspect="1"/>
          </p:cNvPicPr>
          <p:nvPr/>
        </p:nvPicPr>
        <p:blipFill>
          <a:blip r:embed="rId5"/>
          <a:srcRect l="69674"/>
          <a:stretch>
            <a:fillRect/>
          </a:stretch>
        </p:blipFill>
        <p:spPr>
          <a:xfrm>
            <a:off x="7215505" y="5136515"/>
            <a:ext cx="840105" cy="826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9719" y="2531756"/>
            <a:ext cx="6532563" cy="1773237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5123999" y="2958660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5400" b="1" dirty="0" smtClean="0">
                <a:solidFill>
                  <a:srgbClr val="005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项目简介</a:t>
            </a:r>
            <a:endParaRPr lang="en-US" altLang="en-US" sz="5400" b="1" kern="0" dirty="0" smtClean="0">
              <a:solidFill>
                <a:srgbClr val="0051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614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523365" y="853440"/>
            <a:ext cx="15163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34340" y="501015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62100" y="516255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转诊简介</a:t>
            </a:r>
          </a:p>
        </p:txBody>
      </p:sp>
      <p:pic>
        <p:nvPicPr>
          <p:cNvPr id="13" name="图片 12" descr="12"/>
          <p:cNvPicPr>
            <a:picLocks noChangeAspect="1"/>
          </p:cNvPicPr>
          <p:nvPr/>
        </p:nvPicPr>
        <p:blipFill>
          <a:blip r:embed="rId2"/>
          <a:srcRect t="8999" b="46846"/>
          <a:stretch>
            <a:fillRect/>
          </a:stretch>
        </p:blipFill>
        <p:spPr>
          <a:xfrm>
            <a:off x="1209822" y="2005012"/>
            <a:ext cx="5911215" cy="3002915"/>
          </a:xfrm>
          <a:prstGeom prst="rect">
            <a:avLst/>
          </a:prstGeom>
        </p:spPr>
      </p:pic>
      <p:pic>
        <p:nvPicPr>
          <p:cNvPr id="14" name="图片 13" descr="12"/>
          <p:cNvPicPr>
            <a:picLocks noChangeAspect="1"/>
          </p:cNvPicPr>
          <p:nvPr/>
        </p:nvPicPr>
        <p:blipFill>
          <a:blip r:embed="rId2"/>
          <a:srcRect l="6640" t="60936"/>
          <a:stretch>
            <a:fillRect/>
          </a:stretch>
        </p:blipFill>
        <p:spPr>
          <a:xfrm>
            <a:off x="6113780" y="2101215"/>
            <a:ext cx="5838190" cy="2810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491417" y="1549567"/>
            <a:ext cx="1555607" cy="19509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/>
          </a:p>
        </p:txBody>
      </p:sp>
      <p:sp>
        <p:nvSpPr>
          <p:cNvPr id="5" name="椭圆 4"/>
          <p:cNvSpPr/>
          <p:nvPr/>
        </p:nvSpPr>
        <p:spPr>
          <a:xfrm>
            <a:off x="85222" y="2074315"/>
            <a:ext cx="3344556" cy="162824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A1CCC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/>
          </a:p>
        </p:txBody>
      </p:sp>
      <p:sp>
        <p:nvSpPr>
          <p:cNvPr id="6" name="椭圆 5"/>
          <p:cNvSpPr/>
          <p:nvPr/>
        </p:nvSpPr>
        <p:spPr>
          <a:xfrm>
            <a:off x="3600349" y="1094700"/>
            <a:ext cx="6828980" cy="3872720"/>
          </a:xfrm>
          <a:prstGeom prst="ellipse">
            <a:avLst/>
          </a:prstGeom>
          <a:solidFill>
            <a:srgbClr val="FFF5DF"/>
          </a:solidFill>
          <a:ln w="12700">
            <a:solidFill>
              <a:srgbClr val="F36B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/>
          </a:p>
        </p:txBody>
      </p:sp>
      <p:sp>
        <p:nvSpPr>
          <p:cNvPr id="7" name="圆角矩形 6"/>
          <p:cNvSpPr/>
          <p:nvPr/>
        </p:nvSpPr>
        <p:spPr>
          <a:xfrm>
            <a:off x="4713394" y="6272954"/>
            <a:ext cx="2391833" cy="3276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/>
          </a:p>
        </p:txBody>
      </p:sp>
      <p:sp>
        <p:nvSpPr>
          <p:cNvPr id="8" name="圆角矩形 7"/>
          <p:cNvSpPr/>
          <p:nvPr/>
        </p:nvSpPr>
        <p:spPr>
          <a:xfrm>
            <a:off x="5382321" y="698916"/>
            <a:ext cx="2774167" cy="327809"/>
          </a:xfrm>
          <a:prstGeom prst="roundRect">
            <a:avLst/>
          </a:prstGeom>
          <a:solidFill>
            <a:srgbClr val="F36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/>
          </a:p>
        </p:txBody>
      </p:sp>
      <p:sp>
        <p:nvSpPr>
          <p:cNvPr id="9" name="矩形 8"/>
          <p:cNvSpPr/>
          <p:nvPr/>
        </p:nvSpPr>
        <p:spPr>
          <a:xfrm>
            <a:off x="5694278" y="1364697"/>
            <a:ext cx="2001821" cy="8982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801168" y="1739519"/>
            <a:ext cx="5459" cy="7591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右箭头 10"/>
          <p:cNvSpPr/>
          <p:nvPr/>
        </p:nvSpPr>
        <p:spPr>
          <a:xfrm>
            <a:off x="1468894" y="2804262"/>
            <a:ext cx="757335" cy="108049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图片 11" descr="患者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81" y="2374173"/>
            <a:ext cx="967016" cy="900409"/>
          </a:xfrm>
          <a:prstGeom prst="rect">
            <a:avLst/>
          </a:prstGeom>
        </p:spPr>
      </p:pic>
      <p:pic>
        <p:nvPicPr>
          <p:cNvPr id="13" name="图片 12" descr="乡医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076" y="2374173"/>
            <a:ext cx="967016" cy="900409"/>
          </a:xfrm>
          <a:prstGeom prst="rect">
            <a:avLst/>
          </a:prstGeom>
        </p:spPr>
      </p:pic>
      <p:sp>
        <p:nvSpPr>
          <p:cNvPr id="14" name="文本框 108"/>
          <p:cNvSpPr txBox="1"/>
          <p:nvPr/>
        </p:nvSpPr>
        <p:spPr>
          <a:xfrm flipH="1">
            <a:off x="1598527" y="2196925"/>
            <a:ext cx="49874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>
                <a:solidFill>
                  <a:srgbClr val="F36B2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?</a:t>
            </a:r>
          </a:p>
        </p:txBody>
      </p:sp>
      <p:sp>
        <p:nvSpPr>
          <p:cNvPr id="15" name="文本框 109"/>
          <p:cNvSpPr txBox="1"/>
          <p:nvPr/>
        </p:nvSpPr>
        <p:spPr>
          <a:xfrm>
            <a:off x="1457295" y="3052661"/>
            <a:ext cx="9476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要求高</a:t>
            </a:r>
          </a:p>
          <a:p>
            <a:pPr>
              <a:lnSpc>
                <a:spcPct val="12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能力低</a:t>
            </a:r>
          </a:p>
        </p:txBody>
      </p:sp>
      <p:sp>
        <p:nvSpPr>
          <p:cNvPr id="16" name="右箭头 15"/>
          <p:cNvSpPr/>
          <p:nvPr/>
        </p:nvSpPr>
        <p:spPr>
          <a:xfrm>
            <a:off x="3302873" y="2766145"/>
            <a:ext cx="920401" cy="10804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/>
          </a:p>
        </p:txBody>
      </p:sp>
      <p:pic>
        <p:nvPicPr>
          <p:cNvPr id="17" name="图片 16" descr="电子病例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204" y="2336056"/>
            <a:ext cx="967016" cy="900409"/>
          </a:xfrm>
          <a:prstGeom prst="rect">
            <a:avLst/>
          </a:prstGeom>
        </p:spPr>
      </p:pic>
      <p:sp>
        <p:nvSpPr>
          <p:cNvPr id="18" name="文本框 113"/>
          <p:cNvSpPr txBox="1"/>
          <p:nvPr/>
        </p:nvSpPr>
        <p:spPr>
          <a:xfrm>
            <a:off x="5980155" y="1320863"/>
            <a:ext cx="169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地理位置信息数据库</a:t>
            </a:r>
          </a:p>
          <a:p>
            <a:pPr>
              <a:lnSpc>
                <a:spcPct val="15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诊断信息数据库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病案信息数据库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801168" y="1751588"/>
            <a:ext cx="83102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21"/>
          <p:cNvSpPr txBox="1"/>
          <p:nvPr/>
        </p:nvSpPr>
        <p:spPr>
          <a:xfrm>
            <a:off x="4176196" y="3227364"/>
            <a:ext cx="125881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一份电子病例</a:t>
            </a:r>
          </a:p>
        </p:txBody>
      </p:sp>
      <p:sp>
        <p:nvSpPr>
          <p:cNvPr id="21" name="右箭头 20"/>
          <p:cNvSpPr/>
          <p:nvPr/>
        </p:nvSpPr>
        <p:spPr>
          <a:xfrm>
            <a:off x="7095007" y="2766145"/>
            <a:ext cx="751877" cy="10799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/>
          </a:p>
        </p:txBody>
      </p:sp>
      <p:pic>
        <p:nvPicPr>
          <p:cNvPr id="22" name="图片 21" descr="logo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0553" y="2621299"/>
            <a:ext cx="587447" cy="498701"/>
          </a:xfrm>
          <a:prstGeom prst="rect">
            <a:avLst/>
          </a:prstGeom>
        </p:spPr>
      </p:pic>
      <p:pic>
        <p:nvPicPr>
          <p:cNvPr id="23" name="图片 22" descr="jiemia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566" y="1743965"/>
            <a:ext cx="1435637" cy="2305048"/>
          </a:xfrm>
          <a:prstGeom prst="rect">
            <a:avLst/>
          </a:prstGeom>
        </p:spPr>
      </p:pic>
      <p:sp>
        <p:nvSpPr>
          <p:cNvPr id="24" name="文本框 128"/>
          <p:cNvSpPr txBox="1"/>
          <p:nvPr/>
        </p:nvSpPr>
        <p:spPr>
          <a:xfrm>
            <a:off x="7943767" y="1490486"/>
            <a:ext cx="125881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精准医生抢单</a:t>
            </a:r>
          </a:p>
        </p:txBody>
      </p:sp>
      <p:sp>
        <p:nvSpPr>
          <p:cNvPr id="25" name="右箭头 24"/>
          <p:cNvSpPr/>
          <p:nvPr/>
        </p:nvSpPr>
        <p:spPr>
          <a:xfrm>
            <a:off x="9116613" y="2766145"/>
            <a:ext cx="1374803" cy="10799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/>
          </a:p>
        </p:txBody>
      </p:sp>
      <p:pic>
        <p:nvPicPr>
          <p:cNvPr id="26" name="图片 25" descr="313005431127511441783050618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12724" y="2344949"/>
            <a:ext cx="651405" cy="360164"/>
          </a:xfrm>
          <a:prstGeom prst="rect">
            <a:avLst/>
          </a:prstGeom>
        </p:spPr>
      </p:pic>
      <p:sp>
        <p:nvSpPr>
          <p:cNvPr id="27" name="文本框 132"/>
          <p:cNvSpPr txBox="1"/>
          <p:nvPr/>
        </p:nvSpPr>
        <p:spPr>
          <a:xfrm>
            <a:off x="9412725" y="2912895"/>
            <a:ext cx="90539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>
                <a:solidFill>
                  <a:srgbClr val="F36B2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滴滴发起</a:t>
            </a:r>
          </a:p>
          <a:p>
            <a:pPr>
              <a:lnSpc>
                <a:spcPct val="120000"/>
              </a:lnSpc>
            </a:pPr>
            <a:r>
              <a:rPr lang="zh-CN" altLang="zh-CN" sz="1200">
                <a:solidFill>
                  <a:srgbClr val="F36B2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快速抢单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622862" y="3645384"/>
            <a:ext cx="11599" cy="24979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34461" y="6133811"/>
            <a:ext cx="1090084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1535310" y="3578045"/>
            <a:ext cx="45031" cy="25557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 descr="f31fbe096b63f6249ff05dc68544ebf81b4ca342副本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3391" y="5278712"/>
            <a:ext cx="804413" cy="749005"/>
          </a:xfrm>
          <a:prstGeom prst="rect">
            <a:avLst/>
          </a:prstGeom>
        </p:spPr>
      </p:pic>
      <p:sp>
        <p:nvSpPr>
          <p:cNvPr id="32" name="文本框 147"/>
          <p:cNvSpPr txBox="1"/>
          <p:nvPr/>
        </p:nvSpPr>
        <p:spPr>
          <a:xfrm>
            <a:off x="4772661" y="6223000"/>
            <a:ext cx="268478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看病也能团购   省时、高效</a:t>
            </a:r>
          </a:p>
        </p:txBody>
      </p:sp>
      <p:sp>
        <p:nvSpPr>
          <p:cNvPr id="33" name="文本框 149"/>
          <p:cNvSpPr txBox="1"/>
          <p:nvPr/>
        </p:nvSpPr>
        <p:spPr>
          <a:xfrm>
            <a:off x="1062252" y="1698860"/>
            <a:ext cx="121379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33">
                <a:solidFill>
                  <a:srgbClr val="0D81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我的乡村诊所</a:t>
            </a:r>
          </a:p>
        </p:txBody>
      </p:sp>
      <p:pic>
        <p:nvPicPr>
          <p:cNvPr id="34" name="图片 33" descr="taoba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682" y="164638"/>
            <a:ext cx="1214465" cy="595901"/>
          </a:xfrm>
          <a:prstGeom prst="rect">
            <a:avLst/>
          </a:prstGeom>
        </p:spPr>
      </p:pic>
      <p:sp>
        <p:nvSpPr>
          <p:cNvPr id="35" name="文本框 154"/>
          <p:cNvSpPr txBox="1"/>
          <p:nvPr/>
        </p:nvSpPr>
        <p:spPr>
          <a:xfrm>
            <a:off x="5450548" y="70209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特色医疗电商（医疗淘宝）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5753636" y="1425686"/>
            <a:ext cx="228565" cy="777593"/>
            <a:chOff x="8951" y="2360"/>
            <a:chExt cx="335" cy="1224"/>
          </a:xfrm>
        </p:grpSpPr>
        <p:pic>
          <p:nvPicPr>
            <p:cNvPr id="37" name="图片 36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6" y="2360"/>
              <a:ext cx="320" cy="340"/>
            </a:xfrm>
            <a:prstGeom prst="rect">
              <a:avLst/>
            </a:prstGeom>
          </p:spPr>
        </p:pic>
        <p:pic>
          <p:nvPicPr>
            <p:cNvPr id="38" name="图片 37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1" y="2792"/>
              <a:ext cx="320" cy="340"/>
            </a:xfrm>
            <a:prstGeom prst="rect">
              <a:avLst/>
            </a:prstGeom>
          </p:spPr>
        </p:pic>
        <p:pic>
          <p:nvPicPr>
            <p:cNvPr id="39" name="图片 38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6" y="3244"/>
              <a:ext cx="320" cy="340"/>
            </a:xfrm>
            <a:prstGeom prst="rect">
              <a:avLst/>
            </a:prstGeom>
          </p:spPr>
        </p:pic>
      </p:grpSp>
      <p:sp>
        <p:nvSpPr>
          <p:cNvPr id="40" name="矩形 39"/>
          <p:cNvSpPr/>
          <p:nvPr/>
        </p:nvSpPr>
        <p:spPr>
          <a:xfrm>
            <a:off x="5720887" y="3522773"/>
            <a:ext cx="1763704" cy="8982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1" name="文本框 142"/>
          <p:cNvSpPr txBox="1"/>
          <p:nvPr/>
        </p:nvSpPr>
        <p:spPr>
          <a:xfrm>
            <a:off x="5980155" y="3522774"/>
            <a:ext cx="1406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专家擅长信息库</a:t>
            </a:r>
          </a:p>
          <a:p>
            <a:pPr>
              <a:lnSpc>
                <a:spcPct val="15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执业信息库</a:t>
            </a:r>
          </a:p>
          <a:p>
            <a:pPr>
              <a:lnSpc>
                <a:spcPct val="15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积分信息库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5753636" y="3583126"/>
            <a:ext cx="228565" cy="777593"/>
            <a:chOff x="8951" y="2360"/>
            <a:chExt cx="335" cy="1224"/>
          </a:xfrm>
        </p:grpSpPr>
        <p:pic>
          <p:nvPicPr>
            <p:cNvPr id="43" name="图片 42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6" y="2360"/>
              <a:ext cx="320" cy="340"/>
            </a:xfrm>
            <a:prstGeom prst="rect">
              <a:avLst/>
            </a:prstGeom>
          </p:spPr>
        </p:pic>
        <p:pic>
          <p:nvPicPr>
            <p:cNvPr id="44" name="图片 43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1" y="2792"/>
              <a:ext cx="320" cy="340"/>
            </a:xfrm>
            <a:prstGeom prst="rect">
              <a:avLst/>
            </a:prstGeom>
          </p:spPr>
        </p:pic>
        <p:pic>
          <p:nvPicPr>
            <p:cNvPr id="45" name="图片 44" descr="图形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6" y="3244"/>
              <a:ext cx="320" cy="340"/>
            </a:xfrm>
            <a:prstGeom prst="rect">
              <a:avLst/>
            </a:prstGeom>
          </p:spPr>
        </p:pic>
      </p:grpSp>
      <p:sp>
        <p:nvSpPr>
          <p:cNvPr id="46" name="上弧形箭头 45"/>
          <p:cNvSpPr/>
          <p:nvPr/>
        </p:nvSpPr>
        <p:spPr>
          <a:xfrm rot="15900000" flipH="1">
            <a:off x="5624301" y="2658217"/>
            <a:ext cx="1188625" cy="532864"/>
          </a:xfrm>
          <a:prstGeom prst="curved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/>
              </a:solidFill>
            </a:endParaRPr>
          </a:p>
        </p:txBody>
      </p:sp>
      <p:sp>
        <p:nvSpPr>
          <p:cNvPr id="47" name="上弧形箭头 46"/>
          <p:cNvSpPr/>
          <p:nvPr/>
        </p:nvSpPr>
        <p:spPr>
          <a:xfrm rot="15900000" flipV="1">
            <a:off x="6269367" y="2594287"/>
            <a:ext cx="1123191" cy="489197"/>
          </a:xfrm>
          <a:prstGeom prst="curved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7">
              <a:solidFill>
                <a:schemeClr val="tx1"/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7649021" y="4263521"/>
            <a:ext cx="2085060" cy="95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178"/>
          <p:cNvSpPr txBox="1"/>
          <p:nvPr/>
        </p:nvSpPr>
        <p:spPr>
          <a:xfrm>
            <a:off x="7943767" y="3933806"/>
            <a:ext cx="1569935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全国医生信息入库</a:t>
            </a:r>
          </a:p>
        </p:txBody>
      </p:sp>
      <p:pic>
        <p:nvPicPr>
          <p:cNvPr id="50" name="图片 49" descr="zj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93" y="2049540"/>
            <a:ext cx="967016" cy="900409"/>
          </a:xfrm>
          <a:prstGeom prst="rect">
            <a:avLst/>
          </a:prstGeom>
        </p:spPr>
      </p:pic>
      <p:sp>
        <p:nvSpPr>
          <p:cNvPr id="51" name="文本框 136"/>
          <p:cNvSpPr txBox="1"/>
          <p:nvPr/>
        </p:nvSpPr>
        <p:spPr>
          <a:xfrm flipH="1">
            <a:off x="10999718" y="1505096"/>
            <a:ext cx="49874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>
                <a:solidFill>
                  <a:srgbClr val="F36B2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?</a:t>
            </a:r>
          </a:p>
        </p:txBody>
      </p:sp>
      <p:sp>
        <p:nvSpPr>
          <p:cNvPr id="52" name="文本框 137"/>
          <p:cNvSpPr txBox="1"/>
          <p:nvPr/>
        </p:nvSpPr>
        <p:spPr>
          <a:xfrm>
            <a:off x="10619686" y="2949743"/>
            <a:ext cx="125881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缺病人 </a:t>
            </a: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缺</a:t>
            </a: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机会</a:t>
            </a:r>
          </a:p>
          <a:p>
            <a:pPr algn="ctr">
              <a:lnSpc>
                <a:spcPct val="120000"/>
              </a:lnSpc>
            </a:pPr>
            <a:r>
              <a:rPr lang="zh-CN" altLang="zh-CN" sz="1200">
                <a:latin typeface="方正兰亭黑简体" panose="02000000000000000000" charset="-122"/>
                <a:ea typeface="方正兰亭黑简体" panose="02000000000000000000" charset="-122"/>
              </a:rPr>
              <a:t>缺渠道</a:t>
            </a:r>
          </a:p>
        </p:txBody>
      </p:sp>
      <p:sp>
        <p:nvSpPr>
          <p:cNvPr id="53" name="文本框 152"/>
          <p:cNvSpPr txBox="1"/>
          <p:nvPr/>
        </p:nvSpPr>
        <p:spPr>
          <a:xfrm>
            <a:off x="10902151" y="1161406"/>
            <a:ext cx="57900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33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 院</a:t>
            </a:r>
          </a:p>
        </p:txBody>
      </p:sp>
      <p:sp>
        <p:nvSpPr>
          <p:cNvPr id="54" name="文本框 179"/>
          <p:cNvSpPr txBox="1"/>
          <p:nvPr/>
        </p:nvSpPr>
        <p:spPr>
          <a:xfrm>
            <a:off x="9356095" y="5396875"/>
            <a:ext cx="214237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发布个人信息  提高知名度</a:t>
            </a:r>
          </a:p>
          <a:p>
            <a:pPr>
              <a:lnSpc>
                <a:spcPct val="120000"/>
              </a:lnSpc>
            </a:pPr>
            <a:r>
              <a:rPr lang="zh-CN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发布名义讲堂  传播医术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11081591" y="3500539"/>
            <a:ext cx="0" cy="31891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 descr="图片2副本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62350" y="3889335"/>
            <a:ext cx="1128497" cy="1507540"/>
          </a:xfrm>
          <a:prstGeom prst="rect">
            <a:avLst/>
          </a:prstGeom>
        </p:spPr>
      </p:pic>
      <p:cxnSp>
        <p:nvCxnSpPr>
          <p:cNvPr id="57" name="直接连接符 56"/>
          <p:cNvCxnSpPr/>
          <p:nvPr/>
        </p:nvCxnSpPr>
        <p:spPr>
          <a:xfrm flipH="1">
            <a:off x="3349950" y="4273049"/>
            <a:ext cx="227678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188"/>
          <p:cNvSpPr txBox="1"/>
          <p:nvPr/>
        </p:nvSpPr>
        <p:spPr>
          <a:xfrm>
            <a:off x="1174147" y="4751421"/>
            <a:ext cx="923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擅长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教育患者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了解专家</a:t>
            </a: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189"/>
          <p:cNvSpPr txBox="1"/>
          <p:nvPr/>
        </p:nvSpPr>
        <p:spPr>
          <a:xfrm>
            <a:off x="2280128" y="4751422"/>
            <a:ext cx="1093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名医讲堂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深度学习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特色技术</a:t>
            </a:r>
            <a:endParaRPr lang="zh-CN" altLang="en-US" sz="1467"/>
          </a:p>
        </p:txBody>
      </p:sp>
      <p:pic>
        <p:nvPicPr>
          <p:cNvPr id="60" name="图片 59" descr="zhuanjia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556" y="3778796"/>
            <a:ext cx="967016" cy="9004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" name="图片 60" descr="jiaoyu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85" y="3778796"/>
            <a:ext cx="967016" cy="9004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2" name="文本框 3"/>
          <p:cNvSpPr txBox="1"/>
          <p:nvPr/>
        </p:nvSpPr>
        <p:spPr>
          <a:xfrm>
            <a:off x="282915" y="455508"/>
            <a:ext cx="185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tabLst>
                <a:tab pos="3342556" algn="l"/>
              </a:tabLst>
            </a:pPr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如何解决</a:t>
            </a:r>
          </a:p>
        </p:txBody>
      </p:sp>
      <p:sp>
        <p:nvSpPr>
          <p:cNvPr id="63" name="矩形 62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1523365" y="853440"/>
            <a:ext cx="15163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34340" y="501015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562100" y="5162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0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23070" y="3387041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名医讲堂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23070" y="4396911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快速转诊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23070" y="3891976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医学调研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23070" y="4901846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交流互助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C:\Users\Administrator\Desktop\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9719" y="1169654"/>
            <a:ext cx="6532563" cy="1773237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5188169" y="1632104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5400" b="1" kern="0" dirty="0" smtClean="0">
                <a:solidFill>
                  <a:srgbClr val="005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产品功能</a:t>
            </a:r>
            <a:endParaRPr lang="zh-CN" altLang="en-US" sz="5400" b="1" kern="0" dirty="0">
              <a:solidFill>
                <a:srgbClr val="0051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5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9400" y="902335"/>
            <a:ext cx="2257425" cy="2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 丨 交流 丨 利益 丨 成就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5373" y="1569501"/>
            <a:ext cx="4398449" cy="36933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医生圈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内设   </a:t>
            </a:r>
            <a:r>
              <a:rPr lang="zh-CN" altLang="en-US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交流互助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名医</a:t>
            </a:r>
            <a:r>
              <a:rPr lang="zh-CN" altLang="en-US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讲堂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rgbClr val="3B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医学调研</a:t>
            </a:r>
            <a:endParaRPr lang="zh-CN" altLang="en-US" b="1" dirty="0">
              <a:solidFill>
                <a:srgbClr val="3B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523365" y="853440"/>
            <a:ext cx="106299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37185" y="501015"/>
            <a:ext cx="1301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2100" y="516255"/>
            <a:ext cx="960755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医生圈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213350" y="5491674"/>
            <a:ext cx="5955030" cy="99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分享交流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医生间的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互动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】【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】【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求助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】【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交流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充分发挥每一位医生用户的特色优势。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213350" y="3117640"/>
            <a:ext cx="61467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名医讲堂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免费在线会议学习</a:t>
            </a:r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】【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参与学习获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红包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】【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学习最新医疗技术</a:t>
            </a:r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分享邀好友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获红包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30525" y="4210083"/>
            <a:ext cx="6084513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7941700" y="144443"/>
            <a:ext cx="4034350" cy="3254131"/>
            <a:chOff x="5915025" y="2865755"/>
            <a:chExt cx="4309110" cy="3926840"/>
          </a:xfrm>
        </p:grpSpPr>
        <p:sp>
          <p:nvSpPr>
            <p:cNvPr id="24" name="椭圆 23"/>
            <p:cNvSpPr/>
            <p:nvPr/>
          </p:nvSpPr>
          <p:spPr>
            <a:xfrm>
              <a:off x="6319520" y="3176905"/>
              <a:ext cx="3615690" cy="361569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/>
            </a:p>
          </p:txBody>
        </p:sp>
        <p:sp>
          <p:nvSpPr>
            <p:cNvPr id="23" name="椭圆 22"/>
            <p:cNvSpPr/>
            <p:nvPr/>
          </p:nvSpPr>
          <p:spPr>
            <a:xfrm>
              <a:off x="6463665" y="3350895"/>
              <a:ext cx="3441700" cy="3441700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/>
            </a:p>
          </p:txBody>
        </p:sp>
        <p:sp>
          <p:nvSpPr>
            <p:cNvPr id="20" name="椭圆 19"/>
            <p:cNvSpPr/>
            <p:nvPr/>
          </p:nvSpPr>
          <p:spPr>
            <a:xfrm>
              <a:off x="5915025" y="4137025"/>
              <a:ext cx="928370" cy="963930"/>
            </a:xfrm>
            <a:prstGeom prst="ellipse">
              <a:avLst/>
            </a:prstGeom>
            <a:solidFill>
              <a:srgbClr val="00B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在线学习</a:t>
              </a:r>
            </a:p>
          </p:txBody>
        </p:sp>
        <p:sp>
          <p:nvSpPr>
            <p:cNvPr id="42" name="椭圆 41"/>
            <p:cNvSpPr/>
            <p:nvPr/>
          </p:nvSpPr>
          <p:spPr>
            <a:xfrm>
              <a:off x="8519160" y="2865755"/>
              <a:ext cx="902970" cy="93853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积分奖励</a:t>
              </a:r>
              <a:endPara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6765290" y="2865755"/>
              <a:ext cx="803275" cy="78486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交流互动</a:t>
              </a:r>
            </a:p>
          </p:txBody>
        </p:sp>
        <p:sp>
          <p:nvSpPr>
            <p:cNvPr id="44" name="椭圆 43"/>
            <p:cNvSpPr/>
            <p:nvPr/>
          </p:nvSpPr>
          <p:spPr>
            <a:xfrm>
              <a:off x="9276080" y="4213225"/>
              <a:ext cx="948055" cy="9842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提升自我</a:t>
              </a:r>
            </a:p>
          </p:txBody>
        </p:sp>
        <p:sp>
          <p:nvSpPr>
            <p:cNvPr id="41" name="椭圆 40"/>
            <p:cNvSpPr/>
            <p:nvPr/>
          </p:nvSpPr>
          <p:spPr>
            <a:xfrm>
              <a:off x="6325870" y="5617210"/>
              <a:ext cx="751205" cy="7626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互助交流</a:t>
              </a:r>
              <a:endPara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5675" y="2069758"/>
            <a:ext cx="2218233" cy="4377629"/>
            <a:chOff x="1570990" y="1362075"/>
            <a:chExt cx="2218233" cy="437762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990" y="1362075"/>
              <a:ext cx="2218233" cy="4377629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642" y="1875692"/>
              <a:ext cx="1997811" cy="3341078"/>
            </a:xfrm>
            <a:prstGeom prst="rect">
              <a:avLst/>
            </a:prstGeom>
          </p:spPr>
        </p:pic>
      </p:grpSp>
      <p:cxnSp>
        <p:nvCxnSpPr>
          <p:cNvPr id="7" name="直接箭头连接符 6"/>
          <p:cNvCxnSpPr/>
          <p:nvPr/>
        </p:nvCxnSpPr>
        <p:spPr>
          <a:xfrm flipV="1">
            <a:off x="1662232" y="4618990"/>
            <a:ext cx="1221645" cy="998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883877" y="3538463"/>
            <a:ext cx="0" cy="198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888954" y="3538463"/>
            <a:ext cx="28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2880554" y="5523201"/>
            <a:ext cx="28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2" b="16188"/>
          <a:stretch/>
        </p:blipFill>
        <p:spPr>
          <a:xfrm>
            <a:off x="3123684" y="2502994"/>
            <a:ext cx="1970139" cy="2002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28409" r="-501" b="20258"/>
          <a:stretch/>
        </p:blipFill>
        <p:spPr>
          <a:xfrm>
            <a:off x="3120580" y="4874358"/>
            <a:ext cx="1973243" cy="1505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文本框 34"/>
          <p:cNvSpPr txBox="1"/>
          <p:nvPr/>
        </p:nvSpPr>
        <p:spPr>
          <a:xfrm>
            <a:off x="5213350" y="4391079"/>
            <a:ext cx="59550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医学调研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线上参与调研</a:t>
            </a:r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  【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领取调研参与红包</a:t>
            </a:r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  【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分享邀好友获红包</a:t>
            </a:r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5330525" y="5393534"/>
            <a:ext cx="6084513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30525" y="6510968"/>
            <a:ext cx="6084513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675755" y="1405890"/>
            <a:ext cx="4206875" cy="3848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建立电子病历，大数据智能匹配医生</a:t>
            </a:r>
          </a:p>
        </p:txBody>
      </p:sp>
      <p:sp>
        <p:nvSpPr>
          <p:cNvPr id="27" name="椭圆 26"/>
          <p:cNvSpPr/>
          <p:nvPr/>
        </p:nvSpPr>
        <p:spPr>
          <a:xfrm>
            <a:off x="6607299" y="1497175"/>
            <a:ext cx="144016" cy="192021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8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562099" y="1350010"/>
            <a:ext cx="4275993" cy="51752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75755" y="1964055"/>
            <a:ext cx="4206875" cy="3848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选择医生，一键点击转诊，操作便捷</a:t>
            </a:r>
          </a:p>
        </p:txBody>
      </p:sp>
      <p:sp>
        <p:nvSpPr>
          <p:cNvPr id="52" name="椭圆 51"/>
          <p:cNvSpPr/>
          <p:nvPr/>
        </p:nvSpPr>
        <p:spPr>
          <a:xfrm>
            <a:off x="6607299" y="2055432"/>
            <a:ext cx="144016" cy="192021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8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675755" y="2540000"/>
            <a:ext cx="4206875" cy="3848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成功转诊，获平台转诊积分奖励</a:t>
            </a:r>
          </a:p>
        </p:txBody>
      </p:sp>
      <p:sp>
        <p:nvSpPr>
          <p:cNvPr id="54" name="椭圆 53"/>
          <p:cNvSpPr/>
          <p:nvPr/>
        </p:nvSpPr>
        <p:spPr>
          <a:xfrm>
            <a:off x="6607299" y="2631496"/>
            <a:ext cx="144016" cy="192021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8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675755" y="3136900"/>
            <a:ext cx="4216400" cy="348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精准预约最合适的专家医生，便捷就医</a:t>
            </a:r>
          </a:p>
        </p:txBody>
      </p:sp>
      <p:sp>
        <p:nvSpPr>
          <p:cNvPr id="56" name="椭圆 55"/>
          <p:cNvSpPr/>
          <p:nvPr/>
        </p:nvSpPr>
        <p:spPr>
          <a:xfrm>
            <a:off x="6607299" y="3207560"/>
            <a:ext cx="144016" cy="192021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8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6679457" y="4243522"/>
            <a:ext cx="3731636" cy="2137807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6665590" y="3955490"/>
            <a:ext cx="1584176" cy="48162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智能匹配原则</a:t>
            </a:r>
          </a:p>
        </p:txBody>
      </p:sp>
      <p:sp>
        <p:nvSpPr>
          <p:cNvPr id="59" name="矩形 58"/>
          <p:cNvSpPr/>
          <p:nvPr/>
        </p:nvSpPr>
        <p:spPr>
          <a:xfrm>
            <a:off x="6876972" y="4539768"/>
            <a:ext cx="33170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、病历中疾病名称与接诊医生擅长匹配</a:t>
            </a:r>
            <a:endParaRPr lang="en-US" altLang="zh-CN" sz="1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、就近显示已匹配到的医生</a:t>
            </a:r>
            <a:endParaRPr lang="en-US" altLang="zh-CN" sz="1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、优先显示评价高、医院等级高的医生</a:t>
            </a:r>
            <a:endParaRPr lang="en-US" altLang="zh-CN" sz="1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、优先显示有积分挂价的医生</a:t>
            </a:r>
            <a:endParaRPr lang="en-US" altLang="zh-CN" sz="1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、就近匹配原则为</a:t>
            </a:r>
            <a:r>
              <a:rPr lang="zh-CN" altLang="en-US" sz="1200" b="1" dirty="0">
                <a:solidFill>
                  <a:srgbClr val="008E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本区（县）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200" b="1" dirty="0">
                <a:solidFill>
                  <a:srgbClr val="008E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本市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200" b="1" dirty="0">
                <a:solidFill>
                  <a:srgbClr val="008E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全省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200" b="1" dirty="0">
                <a:solidFill>
                  <a:srgbClr val="008E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</a:t>
            </a:r>
            <a:r>
              <a: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200" b="1" dirty="0">
                <a:solidFill>
                  <a:srgbClr val="008E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</a:t>
            </a:r>
            <a:endParaRPr lang="en-US" altLang="zh-CN" sz="1200" b="1" dirty="0">
              <a:solidFill>
                <a:srgbClr val="008E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673475" y="3021965"/>
            <a:ext cx="244475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783455" y="3904712"/>
            <a:ext cx="0" cy="188595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>
            <a:off x="3633470" y="5083175"/>
            <a:ext cx="257175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79400" y="902335"/>
            <a:ext cx="2257425" cy="2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 丨 交流 丨 利益 丨 成就</a:t>
            </a:r>
          </a:p>
        </p:txBody>
      </p:sp>
      <p:sp>
        <p:nvSpPr>
          <p:cNvPr id="13" name="矩形 12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523365" y="853440"/>
            <a:ext cx="106299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562100" y="516255"/>
            <a:ext cx="757555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转诊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37185" y="501015"/>
            <a:ext cx="1301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64" y="1442733"/>
            <a:ext cx="1447605" cy="2452078"/>
          </a:xfrm>
          <a:prstGeom prst="rect">
            <a:avLst/>
          </a:prstGeom>
        </p:spPr>
      </p:pic>
      <p:sp>
        <p:nvSpPr>
          <p:cNvPr id="36" name="TextBox 38"/>
          <p:cNvSpPr txBox="1"/>
          <p:nvPr/>
        </p:nvSpPr>
        <p:spPr>
          <a:xfrm>
            <a:off x="2674170" y="2247453"/>
            <a:ext cx="732155" cy="227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77" y="1442733"/>
            <a:ext cx="1447200" cy="24512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53" y="4092793"/>
            <a:ext cx="1460672" cy="2288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77" y="4092794"/>
            <a:ext cx="1447200" cy="2288536"/>
          </a:xfrm>
          <a:prstGeom prst="rect">
            <a:avLst/>
          </a:prstGeom>
        </p:spPr>
      </p:pic>
      <p:sp>
        <p:nvSpPr>
          <p:cNvPr id="41" name="TextBox 46"/>
          <p:cNvSpPr txBox="1"/>
          <p:nvPr/>
        </p:nvSpPr>
        <p:spPr>
          <a:xfrm>
            <a:off x="4800127" y="6189613"/>
            <a:ext cx="732155" cy="227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79400" y="902335"/>
            <a:ext cx="2257425" cy="2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 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 高效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 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收益 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 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5125" y="516255"/>
            <a:ext cx="1196975" cy="367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523365" y="854809"/>
            <a:ext cx="171176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582971" y="5174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新用户专属礼包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7185" y="501015"/>
            <a:ext cx="1301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用户奖励</a:t>
            </a:r>
            <a:endParaRPr lang="zh-CN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C:\Users\Administrator\Desktop\1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4112" y="1738980"/>
            <a:ext cx="2014120" cy="1363579"/>
          </a:xfrm>
          <a:prstGeom prst="rect">
            <a:avLst/>
          </a:prstGeom>
          <a:noFill/>
        </p:spPr>
      </p:pic>
      <p:pic>
        <p:nvPicPr>
          <p:cNvPr id="5123" name="Picture 3" descr="C:\Users\Administrator\Desktop\2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758" y="4050631"/>
            <a:ext cx="2124841" cy="1394019"/>
          </a:xfrm>
          <a:prstGeom prst="rect">
            <a:avLst/>
          </a:prstGeom>
          <a:noFill/>
        </p:spPr>
      </p:pic>
      <p:pic>
        <p:nvPicPr>
          <p:cNvPr id="5124" name="Picture 4" descr="C:\Users\Administrator\Desktop\33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8534" y="3860617"/>
            <a:ext cx="2520351" cy="1682870"/>
          </a:xfrm>
          <a:prstGeom prst="rect">
            <a:avLst/>
          </a:prstGeom>
          <a:noFill/>
        </p:spPr>
      </p:pic>
      <p:pic>
        <p:nvPicPr>
          <p:cNvPr id="5125" name="Picture 5" descr="C:\Users\Administrator\Desktop\44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3557" y="1365922"/>
            <a:ext cx="2991853" cy="2113879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057041" y="2173523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扫码注册</a:t>
            </a:r>
            <a:endParaRPr lang="en-US" altLang="zh-CN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获取新用户注册红包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32200" y="2173523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分享邀请好友</a:t>
            </a:r>
            <a:endParaRPr lang="en-US" altLang="zh-CN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获取推荐红包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57041" y="4475566"/>
            <a:ext cx="2842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参与名医讲堂</a:t>
            </a:r>
            <a:endParaRPr lang="en-US" altLang="zh-CN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学术调研获红包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32200" y="4475566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发起转诊</a:t>
            </a:r>
            <a:endParaRPr lang="en-US" altLang="zh-CN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获平台专属礼包奖励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0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203829"/>
  <p:tag name="MH_LIBRARY" val="GRAPHIC"/>
  <p:tag name="MH_ORDER" val="TextBox 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203829"/>
  <p:tag name="MH_LIBRARY" val="GRAPHIC"/>
  <p:tag name="MH_ORDER" val="TextBox 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203829"/>
  <p:tag name="MH_LIBRARY" val="GRAPHIC"/>
  <p:tag name="MH_ORDER" val="Rectangle 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203829"/>
  <p:tag name="MH_LIBRARY" val="GRAPHIC"/>
  <p:tag name="MH_ORDER" val="Rectangle 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203829"/>
  <p:tag name="MH_LIBRARY" val="GRAPHIC"/>
  <p:tag name="MH_ORDER" val="TextBox 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203829"/>
  <p:tag name="MH_LIBRARY" val="GRAPHIC"/>
  <p:tag name="MH_ORDER" val="Rectangle 2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1007</Words>
  <Application>Microsoft Office PowerPoint</Application>
  <PresentationFormat>宽屏</PresentationFormat>
  <Paragraphs>292</Paragraphs>
  <Slides>28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等线</vt:lpstr>
      <vt:lpstr>等线 Light</vt:lpstr>
      <vt:lpstr>方正兰亭粗黑简体</vt:lpstr>
      <vt:lpstr>方正兰亭黑简体</vt:lpstr>
      <vt:lpstr>华文隶书</vt:lpstr>
      <vt:lpstr>宋体</vt:lpstr>
      <vt:lpstr>微软雅黑</vt:lpstr>
      <vt:lpstr>Arial</vt:lpstr>
      <vt:lpstr>Calibri</vt:lpstr>
      <vt:lpstr>Impact</vt:lpstr>
      <vt:lpstr>Verdana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291</cp:revision>
  <dcterms:created xsi:type="dcterms:W3CDTF">2017-05-08T03:18:00Z</dcterms:created>
  <dcterms:modified xsi:type="dcterms:W3CDTF">2017-11-03T07:10:04Z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